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7" r:id="rId5"/>
    <p:sldId id="280" r:id="rId6"/>
    <p:sldId id="294" r:id="rId7"/>
    <p:sldId id="301" r:id="rId8"/>
    <p:sldId id="337" r:id="rId9"/>
    <p:sldId id="358" r:id="rId10"/>
    <p:sldId id="318" r:id="rId11"/>
    <p:sldId id="359" r:id="rId12"/>
    <p:sldId id="360" r:id="rId13"/>
    <p:sldId id="362" r:id="rId14"/>
    <p:sldId id="330" r:id="rId15"/>
    <p:sldId id="391" r:id="rId16"/>
    <p:sldId id="392" r:id="rId17"/>
    <p:sldId id="395" r:id="rId18"/>
    <p:sldId id="396" r:id="rId19"/>
    <p:sldId id="397" r:id="rId20"/>
    <p:sldId id="398" r:id="rId21"/>
    <p:sldId id="399" r:id="rId22"/>
    <p:sldId id="286" r:id="rId23"/>
  </p:sldIdLst>
  <p:sldSz cx="9906000" cy="6858000" type="A4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827" autoAdjust="0"/>
  </p:normalViewPr>
  <p:slideViewPr>
    <p:cSldViewPr snapToGrid="0" snapToObjects="1">
      <p:cViewPr>
        <p:scale>
          <a:sx n="80" d="100"/>
          <a:sy n="80" d="100"/>
        </p:scale>
        <p:origin x="-672" y="-6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 snapToGrid="0" snapToObjects="1">
      <p:cViewPr varScale="1">
        <p:scale>
          <a:sx n="55" d="100"/>
          <a:sy n="55" d="100"/>
        </p:scale>
        <p:origin x="-26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61DE6-299F-42BD-912B-E6BE5E382245}" type="doc">
      <dgm:prSet loTypeId="urn:microsoft.com/office/officeart/2005/8/layout/b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ZA"/>
        </a:p>
      </dgm:t>
    </dgm:pt>
    <dgm:pt modelId="{C53207F4-1946-4858-938E-9180EE0DD50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February 2011</a:t>
          </a:r>
        </a:p>
        <a:p>
          <a:r>
            <a:rPr lang="en-US" dirty="0" smtClean="0">
              <a:solidFill>
                <a:schemeClr val="tx1"/>
              </a:solidFill>
            </a:rPr>
            <a:t>Settlement offer launched</a:t>
          </a:r>
          <a:endParaRPr lang="en-ZA" dirty="0">
            <a:solidFill>
              <a:schemeClr val="tx1"/>
            </a:solidFill>
          </a:endParaRPr>
        </a:p>
      </dgm:t>
    </dgm:pt>
    <dgm:pt modelId="{5B45C4EF-9FFA-4AC8-8154-744A5531B926}" type="parTrans" cxnId="{343C9C7E-EB12-4CB1-83A3-0655B73725B6}">
      <dgm:prSet/>
      <dgm:spPr/>
      <dgm:t>
        <a:bodyPr/>
        <a:lstStyle/>
        <a:p>
          <a:endParaRPr lang="en-ZA"/>
        </a:p>
      </dgm:t>
    </dgm:pt>
    <dgm:pt modelId="{256F9115-BF4B-45E8-B545-EF19EA412D10}" type="sibTrans" cxnId="{343C9C7E-EB12-4CB1-83A3-0655B73725B6}">
      <dgm:prSet/>
      <dgm:spPr/>
      <dgm:t>
        <a:bodyPr/>
        <a:lstStyle/>
        <a:p>
          <a:endParaRPr lang="en-ZA"/>
        </a:p>
      </dgm:t>
    </dgm:pt>
    <dgm:pt modelId="{A6EFE0D6-15CD-4195-B2E1-0FD2CBF7620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April 2011</a:t>
          </a:r>
        </a:p>
        <a:p>
          <a:r>
            <a:rPr lang="en-US" dirty="0" smtClean="0">
              <a:solidFill>
                <a:schemeClr val="tx1"/>
              </a:solidFill>
            </a:rPr>
            <a:t>Received of settlement applications</a:t>
          </a:r>
          <a:endParaRPr lang="en-ZA" dirty="0">
            <a:solidFill>
              <a:schemeClr val="tx1"/>
            </a:solidFill>
          </a:endParaRPr>
        </a:p>
      </dgm:t>
    </dgm:pt>
    <dgm:pt modelId="{39ADECDE-7974-4CC2-9F9C-2891D84E5247}" type="parTrans" cxnId="{934C27FA-9915-4AF2-8858-2537F6DF304A}">
      <dgm:prSet/>
      <dgm:spPr/>
      <dgm:t>
        <a:bodyPr/>
        <a:lstStyle/>
        <a:p>
          <a:endParaRPr lang="en-ZA"/>
        </a:p>
      </dgm:t>
    </dgm:pt>
    <dgm:pt modelId="{FC28F9E0-F672-4555-BF35-39EBD449941E}" type="sibTrans" cxnId="{934C27FA-9915-4AF2-8858-2537F6DF304A}">
      <dgm:prSet/>
      <dgm:spPr/>
      <dgm:t>
        <a:bodyPr/>
        <a:lstStyle/>
        <a:p>
          <a:endParaRPr lang="en-ZA"/>
        </a:p>
      </dgm:t>
    </dgm:pt>
    <dgm:pt modelId="{C131466C-22A0-4CCD-BD42-C91592032F8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April 2011/ongoing</a:t>
          </a:r>
        </a:p>
        <a:p>
          <a:r>
            <a:rPr lang="en-US" dirty="0" smtClean="0">
              <a:solidFill>
                <a:schemeClr val="tx1"/>
              </a:solidFill>
            </a:rPr>
            <a:t>Evaluated and investigated applications</a:t>
          </a:r>
          <a:endParaRPr lang="en-ZA" dirty="0">
            <a:solidFill>
              <a:schemeClr val="tx1"/>
            </a:solidFill>
          </a:endParaRPr>
        </a:p>
      </dgm:t>
    </dgm:pt>
    <dgm:pt modelId="{E524FF70-4944-41D0-B884-E2C03E76B558}" type="parTrans" cxnId="{A71101C0-1B93-45E0-93B2-733F46ECED70}">
      <dgm:prSet/>
      <dgm:spPr/>
      <dgm:t>
        <a:bodyPr/>
        <a:lstStyle/>
        <a:p>
          <a:endParaRPr lang="en-ZA"/>
        </a:p>
      </dgm:t>
    </dgm:pt>
    <dgm:pt modelId="{06CE9AB0-3205-4CC8-B4B1-CE70ABBA7CE7}" type="sibTrans" cxnId="{A71101C0-1B93-45E0-93B2-733F46ECED70}">
      <dgm:prSet/>
      <dgm:spPr/>
      <dgm:t>
        <a:bodyPr/>
        <a:lstStyle/>
        <a:p>
          <a:endParaRPr lang="en-ZA"/>
        </a:p>
      </dgm:t>
    </dgm:pt>
    <dgm:pt modelId="{9AF09469-8EE9-4A78-BCB2-ED1CFF16628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February/April 2013</a:t>
          </a:r>
        </a:p>
        <a:p>
          <a:r>
            <a:rPr lang="en-US" dirty="0" smtClean="0">
              <a:solidFill>
                <a:schemeClr val="tx1"/>
              </a:solidFill>
            </a:rPr>
            <a:t>Pursued settlements with firms</a:t>
          </a:r>
          <a:endParaRPr lang="en-ZA" dirty="0">
            <a:solidFill>
              <a:schemeClr val="tx1"/>
            </a:solidFill>
          </a:endParaRPr>
        </a:p>
      </dgm:t>
    </dgm:pt>
    <dgm:pt modelId="{2D4D7DC4-59EB-470B-8327-AE903F08B602}" type="parTrans" cxnId="{7660544A-32C2-483D-9398-09564A377867}">
      <dgm:prSet/>
      <dgm:spPr/>
      <dgm:t>
        <a:bodyPr/>
        <a:lstStyle/>
        <a:p>
          <a:endParaRPr lang="en-ZA"/>
        </a:p>
      </dgm:t>
    </dgm:pt>
    <dgm:pt modelId="{A9473739-C07E-4113-9E41-61D217D6C10E}" type="sibTrans" cxnId="{7660544A-32C2-483D-9398-09564A377867}">
      <dgm:prSet/>
      <dgm:spPr/>
      <dgm:t>
        <a:bodyPr/>
        <a:lstStyle/>
        <a:p>
          <a:endParaRPr lang="en-ZA"/>
        </a:p>
      </dgm:t>
    </dgm:pt>
    <dgm:pt modelId="{C1BA9EE3-1595-46DF-B78D-60BA871DDE0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November 2012/January 2013</a:t>
          </a:r>
        </a:p>
        <a:p>
          <a:r>
            <a:rPr lang="en-US" dirty="0" smtClean="0">
              <a:solidFill>
                <a:schemeClr val="tx1"/>
              </a:solidFill>
            </a:rPr>
            <a:t>CC drafted consent agreements</a:t>
          </a:r>
          <a:endParaRPr lang="en-ZA" dirty="0">
            <a:solidFill>
              <a:schemeClr val="tx1"/>
            </a:solidFill>
          </a:endParaRPr>
        </a:p>
      </dgm:t>
    </dgm:pt>
    <dgm:pt modelId="{FD5AC3A7-D67E-4CE2-AE03-FE654C914706}" type="parTrans" cxnId="{BD5BB702-2D88-4431-9B9A-09CA31A81C21}">
      <dgm:prSet/>
      <dgm:spPr/>
      <dgm:t>
        <a:bodyPr/>
        <a:lstStyle/>
        <a:p>
          <a:endParaRPr lang="en-ZA"/>
        </a:p>
      </dgm:t>
    </dgm:pt>
    <dgm:pt modelId="{62378E0D-6FB1-4AD9-9BE1-A51746F08154}" type="sibTrans" cxnId="{BD5BB702-2D88-4431-9B9A-09CA31A81C21}">
      <dgm:prSet/>
      <dgm:spPr/>
      <dgm:t>
        <a:bodyPr/>
        <a:lstStyle/>
        <a:p>
          <a:endParaRPr lang="en-ZA"/>
        </a:p>
      </dgm:t>
    </dgm:pt>
    <dgm:pt modelId="{51F34ECE-7290-403C-953F-6F61C3BD9E3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September 2012/February  2013</a:t>
          </a:r>
        </a:p>
        <a:p>
          <a:r>
            <a:rPr lang="en-US" dirty="0" smtClean="0">
              <a:solidFill>
                <a:schemeClr val="tx1"/>
              </a:solidFill>
            </a:rPr>
            <a:t>Engaged stakeholders</a:t>
          </a:r>
        </a:p>
        <a:p>
          <a:endParaRPr lang="en-ZA" dirty="0">
            <a:solidFill>
              <a:schemeClr val="tx1"/>
            </a:solidFill>
          </a:endParaRPr>
        </a:p>
      </dgm:t>
    </dgm:pt>
    <dgm:pt modelId="{F3D18C87-2A04-451E-B1AD-3D32A70CD2CF}" type="parTrans" cxnId="{6BB35D05-50F7-4960-81E9-0AC7C3C4EAA1}">
      <dgm:prSet/>
      <dgm:spPr/>
      <dgm:t>
        <a:bodyPr/>
        <a:lstStyle/>
        <a:p>
          <a:endParaRPr lang="en-ZA"/>
        </a:p>
      </dgm:t>
    </dgm:pt>
    <dgm:pt modelId="{76264B30-0625-4717-922E-E11F1FFA5543}" type="sibTrans" cxnId="{6BB35D05-50F7-4960-81E9-0AC7C3C4EAA1}">
      <dgm:prSet/>
      <dgm:spPr/>
      <dgm:t>
        <a:bodyPr/>
        <a:lstStyle/>
        <a:p>
          <a:endParaRPr lang="en-ZA"/>
        </a:p>
      </dgm:t>
    </dgm:pt>
    <dgm:pt modelId="{1F2A0673-DEA1-4D87-B8F3-8B2F70289F05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June 2013</a:t>
          </a:r>
        </a:p>
        <a:p>
          <a:r>
            <a:rPr lang="en-ZA" dirty="0" smtClean="0">
              <a:solidFill>
                <a:schemeClr val="tx1"/>
              </a:solidFill>
            </a:rPr>
            <a:t>Media release</a:t>
          </a:r>
          <a:endParaRPr lang="en-ZA" dirty="0">
            <a:solidFill>
              <a:schemeClr val="tx1"/>
            </a:solidFill>
          </a:endParaRPr>
        </a:p>
      </dgm:t>
    </dgm:pt>
    <dgm:pt modelId="{CB3507D0-BA54-4BE6-A2AE-41DF495BFF07}" type="parTrans" cxnId="{62A89A30-82AC-4AFE-9935-914E38142F25}">
      <dgm:prSet/>
      <dgm:spPr/>
      <dgm:t>
        <a:bodyPr/>
        <a:lstStyle/>
        <a:p>
          <a:endParaRPr lang="en-ZA"/>
        </a:p>
      </dgm:t>
    </dgm:pt>
    <dgm:pt modelId="{F9695D22-980C-4B6F-9E1E-F257C56DDD39}" type="sibTrans" cxnId="{62A89A30-82AC-4AFE-9935-914E38142F25}">
      <dgm:prSet/>
      <dgm:spPr/>
      <dgm:t>
        <a:bodyPr/>
        <a:lstStyle/>
        <a:p>
          <a:endParaRPr lang="en-ZA"/>
        </a:p>
      </dgm:t>
    </dgm:pt>
    <dgm:pt modelId="{68DA1879-2263-444F-8F20-A6A3B4D0FB9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July 2013</a:t>
          </a:r>
        </a:p>
        <a:p>
          <a:r>
            <a:rPr lang="en-US" dirty="0" smtClean="0">
              <a:solidFill>
                <a:schemeClr val="tx1"/>
              </a:solidFill>
            </a:rPr>
            <a:t>Filed consent agreements with the Tribunal </a:t>
          </a:r>
          <a:endParaRPr lang="en-ZA" dirty="0">
            <a:solidFill>
              <a:schemeClr val="tx1"/>
            </a:solidFill>
          </a:endParaRPr>
        </a:p>
      </dgm:t>
    </dgm:pt>
    <dgm:pt modelId="{A1A1E0A2-F27D-4E07-AADB-948FDD84D445}" type="parTrans" cxnId="{FB265472-91B7-401C-ABB0-3D112F15637A}">
      <dgm:prSet/>
      <dgm:spPr/>
      <dgm:t>
        <a:bodyPr/>
        <a:lstStyle/>
        <a:p>
          <a:endParaRPr lang="en-ZA"/>
        </a:p>
      </dgm:t>
    </dgm:pt>
    <dgm:pt modelId="{ED5C6478-220D-46BD-81C5-B1B6F849E9DE}" type="sibTrans" cxnId="{FB265472-91B7-401C-ABB0-3D112F15637A}">
      <dgm:prSet/>
      <dgm:spPr/>
      <dgm:t>
        <a:bodyPr/>
        <a:lstStyle/>
        <a:p>
          <a:endParaRPr lang="en-ZA"/>
        </a:p>
      </dgm:t>
    </dgm:pt>
    <dgm:pt modelId="{32777836-6DCB-4D64-960E-0D3D97B7FF7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May 2013</a:t>
          </a:r>
        </a:p>
        <a:p>
          <a:r>
            <a:rPr lang="en-US" dirty="0" err="1" smtClean="0">
              <a:solidFill>
                <a:schemeClr val="tx1"/>
              </a:solidFill>
            </a:rPr>
            <a:t>Finalised</a:t>
          </a:r>
          <a:r>
            <a:rPr lang="en-US" dirty="0" smtClean="0">
              <a:solidFill>
                <a:schemeClr val="tx1"/>
              </a:solidFill>
            </a:rPr>
            <a:t> consent agreements with firms</a:t>
          </a:r>
          <a:endParaRPr lang="en-ZA" dirty="0">
            <a:solidFill>
              <a:schemeClr val="tx1"/>
            </a:solidFill>
          </a:endParaRPr>
        </a:p>
      </dgm:t>
    </dgm:pt>
    <dgm:pt modelId="{B1DEFF46-1E8F-48AD-AFA8-5B7EAF9B8F6E}" type="parTrans" cxnId="{17797705-7EB0-49B5-9B8B-CDE6B3CD8A18}">
      <dgm:prSet/>
      <dgm:spPr/>
      <dgm:t>
        <a:bodyPr/>
        <a:lstStyle/>
        <a:p>
          <a:endParaRPr lang="en-ZA"/>
        </a:p>
      </dgm:t>
    </dgm:pt>
    <dgm:pt modelId="{6B603BE2-B31E-4F61-815B-4E10A0530BA9}" type="sibTrans" cxnId="{17797705-7EB0-49B5-9B8B-CDE6B3CD8A18}">
      <dgm:prSet/>
      <dgm:spPr/>
      <dgm:t>
        <a:bodyPr/>
        <a:lstStyle/>
        <a:p>
          <a:endParaRPr lang="en-ZA"/>
        </a:p>
      </dgm:t>
    </dgm:pt>
    <dgm:pt modelId="{BF7EEDE9-CBA8-4BE6-973A-B75F7E6F71FA}" type="pres">
      <dgm:prSet presAssocID="{68661DE6-299F-42BD-912B-E6BE5E38224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55B1E66D-8F53-4E89-B17B-36FC35F4EA92}" type="pres">
      <dgm:prSet presAssocID="{C53207F4-1946-4858-938E-9180EE0DD509}" presName="compNode" presStyleCnt="0"/>
      <dgm:spPr/>
    </dgm:pt>
    <dgm:pt modelId="{E46C0777-F72B-4160-BD62-AA80551E6B40}" type="pres">
      <dgm:prSet presAssocID="{C53207F4-1946-4858-938E-9180EE0DD509}" presName="dummyConnPt" presStyleCnt="0"/>
      <dgm:spPr/>
    </dgm:pt>
    <dgm:pt modelId="{3298D945-7153-4E5C-B283-16D5054E7983}" type="pres">
      <dgm:prSet presAssocID="{C53207F4-1946-4858-938E-9180EE0DD5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6BCF6EB-0864-44D8-86B3-E51E991CB3BE}" type="pres">
      <dgm:prSet presAssocID="{256F9115-BF4B-45E8-B545-EF19EA412D10}" presName="sibTrans" presStyleLbl="bgSibTrans2D1" presStyleIdx="0" presStyleCnt="8"/>
      <dgm:spPr/>
      <dgm:t>
        <a:bodyPr/>
        <a:lstStyle/>
        <a:p>
          <a:endParaRPr lang="en-ZA"/>
        </a:p>
      </dgm:t>
    </dgm:pt>
    <dgm:pt modelId="{396DF702-22B6-4C10-BDC1-90433AA4D9D4}" type="pres">
      <dgm:prSet presAssocID="{A6EFE0D6-15CD-4195-B2E1-0FD2CBF76205}" presName="compNode" presStyleCnt="0"/>
      <dgm:spPr/>
    </dgm:pt>
    <dgm:pt modelId="{B3E62695-FFB5-4CA1-A5A7-F240C2140E82}" type="pres">
      <dgm:prSet presAssocID="{A6EFE0D6-15CD-4195-B2E1-0FD2CBF76205}" presName="dummyConnPt" presStyleCnt="0"/>
      <dgm:spPr/>
    </dgm:pt>
    <dgm:pt modelId="{C29BBC79-5319-42E8-AEB8-8399AB832019}" type="pres">
      <dgm:prSet presAssocID="{A6EFE0D6-15CD-4195-B2E1-0FD2CBF7620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5158E3-4A85-4D13-BF01-FD73F97C7430}" type="pres">
      <dgm:prSet presAssocID="{FC28F9E0-F672-4555-BF35-39EBD449941E}" presName="sibTrans" presStyleLbl="bgSibTrans2D1" presStyleIdx="1" presStyleCnt="8" custLinFactNeighborX="726" custLinFactNeighborY="12032"/>
      <dgm:spPr/>
      <dgm:t>
        <a:bodyPr/>
        <a:lstStyle/>
        <a:p>
          <a:endParaRPr lang="en-ZA"/>
        </a:p>
      </dgm:t>
    </dgm:pt>
    <dgm:pt modelId="{6F7DD67D-A1C4-4BDE-97AC-B2AF2E9E946B}" type="pres">
      <dgm:prSet presAssocID="{C131466C-22A0-4CCD-BD42-C91592032F8B}" presName="compNode" presStyleCnt="0"/>
      <dgm:spPr/>
    </dgm:pt>
    <dgm:pt modelId="{CF0824F3-C955-4840-A594-BA22AB714D4D}" type="pres">
      <dgm:prSet presAssocID="{C131466C-22A0-4CCD-BD42-C91592032F8B}" presName="dummyConnPt" presStyleCnt="0"/>
      <dgm:spPr/>
    </dgm:pt>
    <dgm:pt modelId="{E790DB5E-2FE7-40DB-85F4-F96C80295200}" type="pres">
      <dgm:prSet presAssocID="{C131466C-22A0-4CCD-BD42-C91592032F8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611B2B-9DB9-463B-88B0-86BCDB2D9936}" type="pres">
      <dgm:prSet presAssocID="{06CE9AB0-3205-4CC8-B4B1-CE70ABBA7CE7}" presName="sibTrans" presStyleLbl="bgSibTrans2D1" presStyleIdx="2" presStyleCnt="8"/>
      <dgm:spPr/>
      <dgm:t>
        <a:bodyPr/>
        <a:lstStyle/>
        <a:p>
          <a:endParaRPr lang="en-ZA"/>
        </a:p>
      </dgm:t>
    </dgm:pt>
    <dgm:pt modelId="{BE719B7B-5925-4163-B9CA-3A4885022CA3}" type="pres">
      <dgm:prSet presAssocID="{9AF09469-8EE9-4A78-BCB2-ED1CFF166282}" presName="compNode" presStyleCnt="0"/>
      <dgm:spPr/>
    </dgm:pt>
    <dgm:pt modelId="{77696624-A66A-4FB4-A02A-F19ACFD96E9A}" type="pres">
      <dgm:prSet presAssocID="{9AF09469-8EE9-4A78-BCB2-ED1CFF166282}" presName="dummyConnPt" presStyleCnt="0"/>
      <dgm:spPr/>
    </dgm:pt>
    <dgm:pt modelId="{74FE208D-BDF6-4B54-A95C-3BF6CAC2DE03}" type="pres">
      <dgm:prSet presAssocID="{9AF09469-8EE9-4A78-BCB2-ED1CFF16628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4910F0-9D59-497D-B326-EB02BB536C42}" type="pres">
      <dgm:prSet presAssocID="{A9473739-C07E-4113-9E41-61D217D6C10E}" presName="sibTrans" presStyleLbl="bgSibTrans2D1" presStyleIdx="3" presStyleCnt="8"/>
      <dgm:spPr/>
      <dgm:t>
        <a:bodyPr/>
        <a:lstStyle/>
        <a:p>
          <a:endParaRPr lang="en-ZA"/>
        </a:p>
      </dgm:t>
    </dgm:pt>
    <dgm:pt modelId="{C04ACCB0-281A-4CA0-B92C-B2C74C8E504E}" type="pres">
      <dgm:prSet presAssocID="{C1BA9EE3-1595-46DF-B78D-60BA871DDE07}" presName="compNode" presStyleCnt="0"/>
      <dgm:spPr/>
    </dgm:pt>
    <dgm:pt modelId="{7A896F04-7D4C-4D25-A444-2240C569AB0A}" type="pres">
      <dgm:prSet presAssocID="{C1BA9EE3-1595-46DF-B78D-60BA871DDE07}" presName="dummyConnPt" presStyleCnt="0"/>
      <dgm:spPr/>
    </dgm:pt>
    <dgm:pt modelId="{8A9FB32B-C99E-4ECA-9ED5-0F3DFE94F618}" type="pres">
      <dgm:prSet presAssocID="{C1BA9EE3-1595-46DF-B78D-60BA871DDE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776424-8A8B-492D-BCEB-1BA5C02A6AC8}" type="pres">
      <dgm:prSet presAssocID="{62378E0D-6FB1-4AD9-9BE1-A51746F08154}" presName="sibTrans" presStyleLbl="bgSibTrans2D1" presStyleIdx="4" presStyleCnt="8"/>
      <dgm:spPr/>
      <dgm:t>
        <a:bodyPr/>
        <a:lstStyle/>
        <a:p>
          <a:endParaRPr lang="en-ZA"/>
        </a:p>
      </dgm:t>
    </dgm:pt>
    <dgm:pt modelId="{F06ABC6F-8C1F-4176-93DA-6FBBDDE8EA10}" type="pres">
      <dgm:prSet presAssocID="{51F34ECE-7290-403C-953F-6F61C3BD9E31}" presName="compNode" presStyleCnt="0"/>
      <dgm:spPr/>
    </dgm:pt>
    <dgm:pt modelId="{1C2679CF-DB55-48E6-875C-A394B815E4C6}" type="pres">
      <dgm:prSet presAssocID="{51F34ECE-7290-403C-953F-6F61C3BD9E31}" presName="dummyConnPt" presStyleCnt="0"/>
      <dgm:spPr/>
    </dgm:pt>
    <dgm:pt modelId="{C0D81ED7-E374-42C5-A81B-3DD4ED8CD687}" type="pres">
      <dgm:prSet presAssocID="{51F34ECE-7290-403C-953F-6F61C3BD9E31}" presName="node" presStyleLbl="node1" presStyleIdx="5" presStyleCnt="9" custLinFactNeighborX="-756" custLinFactNeighborY="-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52554CB-3DBF-402D-B5A2-538AE5BB912B}" type="pres">
      <dgm:prSet presAssocID="{76264B30-0625-4717-922E-E11F1FFA5543}" presName="sibTrans" presStyleLbl="bgSibTrans2D1" presStyleIdx="5" presStyleCnt="8"/>
      <dgm:spPr/>
      <dgm:t>
        <a:bodyPr/>
        <a:lstStyle/>
        <a:p>
          <a:endParaRPr lang="en-ZA"/>
        </a:p>
      </dgm:t>
    </dgm:pt>
    <dgm:pt modelId="{6DF65E69-56A6-47AB-B903-B08468DB9021}" type="pres">
      <dgm:prSet presAssocID="{32777836-6DCB-4D64-960E-0D3D97B7FF7C}" presName="compNode" presStyleCnt="0"/>
      <dgm:spPr/>
    </dgm:pt>
    <dgm:pt modelId="{17D73353-3ABD-4DE7-B28E-0C9C88B95818}" type="pres">
      <dgm:prSet presAssocID="{32777836-6DCB-4D64-960E-0D3D97B7FF7C}" presName="dummyConnPt" presStyleCnt="0"/>
      <dgm:spPr/>
    </dgm:pt>
    <dgm:pt modelId="{4511E201-E559-4958-8E98-6E8AC89665A5}" type="pres">
      <dgm:prSet presAssocID="{32777836-6DCB-4D64-960E-0D3D97B7FF7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A7DBE5B-EE74-4EC2-8001-76DCB41C4466}" type="pres">
      <dgm:prSet presAssocID="{6B603BE2-B31E-4F61-815B-4E10A0530BA9}" presName="sibTrans" presStyleLbl="bgSibTrans2D1" presStyleIdx="6" presStyleCnt="8"/>
      <dgm:spPr/>
      <dgm:t>
        <a:bodyPr/>
        <a:lstStyle/>
        <a:p>
          <a:endParaRPr lang="en-ZA"/>
        </a:p>
      </dgm:t>
    </dgm:pt>
    <dgm:pt modelId="{12EAED8C-B9FC-474C-929A-E954316C5BEC}" type="pres">
      <dgm:prSet presAssocID="{1F2A0673-DEA1-4D87-B8F3-8B2F70289F05}" presName="compNode" presStyleCnt="0"/>
      <dgm:spPr/>
    </dgm:pt>
    <dgm:pt modelId="{7EC28461-3D49-49E3-95E4-9F41F922D5A4}" type="pres">
      <dgm:prSet presAssocID="{1F2A0673-DEA1-4D87-B8F3-8B2F70289F05}" presName="dummyConnPt" presStyleCnt="0"/>
      <dgm:spPr/>
    </dgm:pt>
    <dgm:pt modelId="{B07D9836-1F50-4D08-A657-85BC089093B6}" type="pres">
      <dgm:prSet presAssocID="{1F2A0673-DEA1-4D87-B8F3-8B2F70289F0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7B64833-CD12-42B3-9D56-6C2406A4D732}" type="pres">
      <dgm:prSet presAssocID="{F9695D22-980C-4B6F-9E1E-F257C56DDD39}" presName="sibTrans" presStyleLbl="bgSibTrans2D1" presStyleIdx="7" presStyleCnt="8"/>
      <dgm:spPr/>
      <dgm:t>
        <a:bodyPr/>
        <a:lstStyle/>
        <a:p>
          <a:endParaRPr lang="en-ZA"/>
        </a:p>
      </dgm:t>
    </dgm:pt>
    <dgm:pt modelId="{76C44157-2C33-4E04-8BD0-F99FC0F0544E}" type="pres">
      <dgm:prSet presAssocID="{68DA1879-2263-444F-8F20-A6A3B4D0FB94}" presName="compNode" presStyleCnt="0"/>
      <dgm:spPr/>
    </dgm:pt>
    <dgm:pt modelId="{99DA8BD9-F144-44EE-BE51-6896E412ADB0}" type="pres">
      <dgm:prSet presAssocID="{68DA1879-2263-444F-8F20-A6A3B4D0FB94}" presName="dummyConnPt" presStyleCnt="0"/>
      <dgm:spPr/>
    </dgm:pt>
    <dgm:pt modelId="{3022CDDC-294B-46F3-A988-332B39498E20}" type="pres">
      <dgm:prSet presAssocID="{68DA1879-2263-444F-8F20-A6A3B4D0FB9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7797705-7EB0-49B5-9B8B-CDE6B3CD8A18}" srcId="{68661DE6-299F-42BD-912B-E6BE5E382245}" destId="{32777836-6DCB-4D64-960E-0D3D97B7FF7C}" srcOrd="6" destOrd="0" parTransId="{B1DEFF46-1E8F-48AD-AFA8-5B7EAF9B8F6E}" sibTransId="{6B603BE2-B31E-4F61-815B-4E10A0530BA9}"/>
    <dgm:cxn modelId="{62A89A30-82AC-4AFE-9935-914E38142F25}" srcId="{68661DE6-299F-42BD-912B-E6BE5E382245}" destId="{1F2A0673-DEA1-4D87-B8F3-8B2F70289F05}" srcOrd="7" destOrd="0" parTransId="{CB3507D0-BA54-4BE6-A2AE-41DF495BFF07}" sibTransId="{F9695D22-980C-4B6F-9E1E-F257C56DDD39}"/>
    <dgm:cxn modelId="{BD5BB702-2D88-4431-9B9A-09CA31A81C21}" srcId="{68661DE6-299F-42BD-912B-E6BE5E382245}" destId="{C1BA9EE3-1595-46DF-B78D-60BA871DDE07}" srcOrd="4" destOrd="0" parTransId="{FD5AC3A7-D67E-4CE2-AE03-FE654C914706}" sibTransId="{62378E0D-6FB1-4AD9-9BE1-A51746F08154}"/>
    <dgm:cxn modelId="{FB265472-91B7-401C-ABB0-3D112F15637A}" srcId="{68661DE6-299F-42BD-912B-E6BE5E382245}" destId="{68DA1879-2263-444F-8F20-A6A3B4D0FB94}" srcOrd="8" destOrd="0" parTransId="{A1A1E0A2-F27D-4E07-AADB-948FDD84D445}" sibTransId="{ED5C6478-220D-46BD-81C5-B1B6F849E9DE}"/>
    <dgm:cxn modelId="{83EE3662-6635-46D3-817C-C49E4DC2CCED}" type="presOf" srcId="{C131466C-22A0-4CCD-BD42-C91592032F8B}" destId="{E790DB5E-2FE7-40DB-85F4-F96C80295200}" srcOrd="0" destOrd="0" presId="urn:microsoft.com/office/officeart/2005/8/layout/bProcess4"/>
    <dgm:cxn modelId="{F82478AA-53E5-473D-B068-46857FCC0E53}" type="presOf" srcId="{62378E0D-6FB1-4AD9-9BE1-A51746F08154}" destId="{85776424-8A8B-492D-BCEB-1BA5C02A6AC8}" srcOrd="0" destOrd="0" presId="urn:microsoft.com/office/officeart/2005/8/layout/bProcess4"/>
    <dgm:cxn modelId="{2D5B7EA3-EB59-4AF2-9A25-8FE7E745FDE3}" type="presOf" srcId="{1F2A0673-DEA1-4D87-B8F3-8B2F70289F05}" destId="{B07D9836-1F50-4D08-A657-85BC089093B6}" srcOrd="0" destOrd="0" presId="urn:microsoft.com/office/officeart/2005/8/layout/bProcess4"/>
    <dgm:cxn modelId="{AEC01C00-3882-44D9-AD3B-DEDB447573AF}" type="presOf" srcId="{06CE9AB0-3205-4CC8-B4B1-CE70ABBA7CE7}" destId="{C6611B2B-9DB9-463B-88B0-86BCDB2D9936}" srcOrd="0" destOrd="0" presId="urn:microsoft.com/office/officeart/2005/8/layout/bProcess4"/>
    <dgm:cxn modelId="{343C9C7E-EB12-4CB1-83A3-0655B73725B6}" srcId="{68661DE6-299F-42BD-912B-E6BE5E382245}" destId="{C53207F4-1946-4858-938E-9180EE0DD509}" srcOrd="0" destOrd="0" parTransId="{5B45C4EF-9FFA-4AC8-8154-744A5531B926}" sibTransId="{256F9115-BF4B-45E8-B545-EF19EA412D10}"/>
    <dgm:cxn modelId="{D1F66CC8-E97D-4299-819C-3D7556E30DA7}" type="presOf" srcId="{256F9115-BF4B-45E8-B545-EF19EA412D10}" destId="{56BCF6EB-0864-44D8-86B3-E51E991CB3BE}" srcOrd="0" destOrd="0" presId="urn:microsoft.com/office/officeart/2005/8/layout/bProcess4"/>
    <dgm:cxn modelId="{7660544A-32C2-483D-9398-09564A377867}" srcId="{68661DE6-299F-42BD-912B-E6BE5E382245}" destId="{9AF09469-8EE9-4A78-BCB2-ED1CFF166282}" srcOrd="3" destOrd="0" parTransId="{2D4D7DC4-59EB-470B-8327-AE903F08B602}" sibTransId="{A9473739-C07E-4113-9E41-61D217D6C10E}"/>
    <dgm:cxn modelId="{6BB35D05-50F7-4960-81E9-0AC7C3C4EAA1}" srcId="{68661DE6-299F-42BD-912B-E6BE5E382245}" destId="{51F34ECE-7290-403C-953F-6F61C3BD9E31}" srcOrd="5" destOrd="0" parTransId="{F3D18C87-2A04-451E-B1AD-3D32A70CD2CF}" sibTransId="{76264B30-0625-4717-922E-E11F1FFA5543}"/>
    <dgm:cxn modelId="{934C27FA-9915-4AF2-8858-2537F6DF304A}" srcId="{68661DE6-299F-42BD-912B-E6BE5E382245}" destId="{A6EFE0D6-15CD-4195-B2E1-0FD2CBF76205}" srcOrd="1" destOrd="0" parTransId="{39ADECDE-7974-4CC2-9F9C-2891D84E5247}" sibTransId="{FC28F9E0-F672-4555-BF35-39EBD449941E}"/>
    <dgm:cxn modelId="{A71101C0-1B93-45E0-93B2-733F46ECED70}" srcId="{68661DE6-299F-42BD-912B-E6BE5E382245}" destId="{C131466C-22A0-4CCD-BD42-C91592032F8B}" srcOrd="2" destOrd="0" parTransId="{E524FF70-4944-41D0-B884-E2C03E76B558}" sibTransId="{06CE9AB0-3205-4CC8-B4B1-CE70ABBA7CE7}"/>
    <dgm:cxn modelId="{7062072D-7A9F-4A5C-AE57-B8BC82A1666E}" type="presOf" srcId="{C53207F4-1946-4858-938E-9180EE0DD509}" destId="{3298D945-7153-4E5C-B283-16D5054E7983}" srcOrd="0" destOrd="0" presId="urn:microsoft.com/office/officeart/2005/8/layout/bProcess4"/>
    <dgm:cxn modelId="{2A6E861F-48E2-4AB9-93B2-6B5EA3DC08C6}" type="presOf" srcId="{F9695D22-980C-4B6F-9E1E-F257C56DDD39}" destId="{F7B64833-CD12-42B3-9D56-6C2406A4D732}" srcOrd="0" destOrd="0" presId="urn:microsoft.com/office/officeart/2005/8/layout/bProcess4"/>
    <dgm:cxn modelId="{B7003BF3-1C8C-45FE-A4FC-7B8FADEDCCF5}" type="presOf" srcId="{6B603BE2-B31E-4F61-815B-4E10A0530BA9}" destId="{2A7DBE5B-EE74-4EC2-8001-76DCB41C4466}" srcOrd="0" destOrd="0" presId="urn:microsoft.com/office/officeart/2005/8/layout/bProcess4"/>
    <dgm:cxn modelId="{5A3C10CE-94CF-4324-A40A-948956CCAFFF}" type="presOf" srcId="{C1BA9EE3-1595-46DF-B78D-60BA871DDE07}" destId="{8A9FB32B-C99E-4ECA-9ED5-0F3DFE94F618}" srcOrd="0" destOrd="0" presId="urn:microsoft.com/office/officeart/2005/8/layout/bProcess4"/>
    <dgm:cxn modelId="{CBF3535C-1162-4C7F-93BD-D64DDFC44719}" type="presOf" srcId="{9AF09469-8EE9-4A78-BCB2-ED1CFF166282}" destId="{74FE208D-BDF6-4B54-A95C-3BF6CAC2DE03}" srcOrd="0" destOrd="0" presId="urn:microsoft.com/office/officeart/2005/8/layout/bProcess4"/>
    <dgm:cxn modelId="{C637BBAA-4753-456E-8EB9-A91C7E047040}" type="presOf" srcId="{32777836-6DCB-4D64-960E-0D3D97B7FF7C}" destId="{4511E201-E559-4958-8E98-6E8AC89665A5}" srcOrd="0" destOrd="0" presId="urn:microsoft.com/office/officeart/2005/8/layout/bProcess4"/>
    <dgm:cxn modelId="{DD77A204-C88F-43F6-9BD8-2A69A9E881AA}" type="presOf" srcId="{51F34ECE-7290-403C-953F-6F61C3BD9E31}" destId="{C0D81ED7-E374-42C5-A81B-3DD4ED8CD687}" srcOrd="0" destOrd="0" presId="urn:microsoft.com/office/officeart/2005/8/layout/bProcess4"/>
    <dgm:cxn modelId="{41D40CB0-9F2E-4610-9586-B9020DE16B01}" type="presOf" srcId="{68661DE6-299F-42BD-912B-E6BE5E382245}" destId="{BF7EEDE9-CBA8-4BE6-973A-B75F7E6F71FA}" srcOrd="0" destOrd="0" presId="urn:microsoft.com/office/officeart/2005/8/layout/bProcess4"/>
    <dgm:cxn modelId="{C27FB01D-2EBD-45C5-9C19-348CA7C22DB7}" type="presOf" srcId="{FC28F9E0-F672-4555-BF35-39EBD449941E}" destId="{005158E3-4A85-4D13-BF01-FD73F97C7430}" srcOrd="0" destOrd="0" presId="urn:microsoft.com/office/officeart/2005/8/layout/bProcess4"/>
    <dgm:cxn modelId="{E7801CC7-3C0C-4EAF-96AF-1A50F84887E3}" type="presOf" srcId="{68DA1879-2263-444F-8F20-A6A3B4D0FB94}" destId="{3022CDDC-294B-46F3-A988-332B39498E20}" srcOrd="0" destOrd="0" presId="urn:microsoft.com/office/officeart/2005/8/layout/bProcess4"/>
    <dgm:cxn modelId="{0DEA2855-0A23-494D-85AB-DBBD3A7339B1}" type="presOf" srcId="{A6EFE0D6-15CD-4195-B2E1-0FD2CBF76205}" destId="{C29BBC79-5319-42E8-AEB8-8399AB832019}" srcOrd="0" destOrd="0" presId="urn:microsoft.com/office/officeart/2005/8/layout/bProcess4"/>
    <dgm:cxn modelId="{AA5DC22E-A92C-455C-853F-58E27EDC0A24}" type="presOf" srcId="{76264B30-0625-4717-922E-E11F1FFA5543}" destId="{952554CB-3DBF-402D-B5A2-538AE5BB912B}" srcOrd="0" destOrd="0" presId="urn:microsoft.com/office/officeart/2005/8/layout/bProcess4"/>
    <dgm:cxn modelId="{6FBAD520-DE18-478E-A265-7F3D48DA42D1}" type="presOf" srcId="{A9473739-C07E-4113-9E41-61D217D6C10E}" destId="{2C4910F0-9D59-497D-B326-EB02BB536C42}" srcOrd="0" destOrd="0" presId="urn:microsoft.com/office/officeart/2005/8/layout/bProcess4"/>
    <dgm:cxn modelId="{2B810B91-D3F7-40D4-9E11-351EE6644D99}" type="presParOf" srcId="{BF7EEDE9-CBA8-4BE6-973A-B75F7E6F71FA}" destId="{55B1E66D-8F53-4E89-B17B-36FC35F4EA92}" srcOrd="0" destOrd="0" presId="urn:microsoft.com/office/officeart/2005/8/layout/bProcess4"/>
    <dgm:cxn modelId="{8924971A-0CD0-4D93-A805-55FDB100E271}" type="presParOf" srcId="{55B1E66D-8F53-4E89-B17B-36FC35F4EA92}" destId="{E46C0777-F72B-4160-BD62-AA80551E6B40}" srcOrd="0" destOrd="0" presId="urn:microsoft.com/office/officeart/2005/8/layout/bProcess4"/>
    <dgm:cxn modelId="{B3F35E24-4476-4B3D-BA29-8DA7AA2BD76F}" type="presParOf" srcId="{55B1E66D-8F53-4E89-B17B-36FC35F4EA92}" destId="{3298D945-7153-4E5C-B283-16D5054E7983}" srcOrd="1" destOrd="0" presId="urn:microsoft.com/office/officeart/2005/8/layout/bProcess4"/>
    <dgm:cxn modelId="{E6A6C3EF-9634-4361-B4AE-B853990E34CB}" type="presParOf" srcId="{BF7EEDE9-CBA8-4BE6-973A-B75F7E6F71FA}" destId="{56BCF6EB-0864-44D8-86B3-E51E991CB3BE}" srcOrd="1" destOrd="0" presId="urn:microsoft.com/office/officeart/2005/8/layout/bProcess4"/>
    <dgm:cxn modelId="{4938AD6A-3549-415C-99ED-BFE19FEDBBE9}" type="presParOf" srcId="{BF7EEDE9-CBA8-4BE6-973A-B75F7E6F71FA}" destId="{396DF702-22B6-4C10-BDC1-90433AA4D9D4}" srcOrd="2" destOrd="0" presId="urn:microsoft.com/office/officeart/2005/8/layout/bProcess4"/>
    <dgm:cxn modelId="{EA87E274-C207-4DF0-9C41-11A6A9852D6D}" type="presParOf" srcId="{396DF702-22B6-4C10-BDC1-90433AA4D9D4}" destId="{B3E62695-FFB5-4CA1-A5A7-F240C2140E82}" srcOrd="0" destOrd="0" presId="urn:microsoft.com/office/officeart/2005/8/layout/bProcess4"/>
    <dgm:cxn modelId="{19366874-A85F-4948-97DE-5891EEAAFF9E}" type="presParOf" srcId="{396DF702-22B6-4C10-BDC1-90433AA4D9D4}" destId="{C29BBC79-5319-42E8-AEB8-8399AB832019}" srcOrd="1" destOrd="0" presId="urn:microsoft.com/office/officeart/2005/8/layout/bProcess4"/>
    <dgm:cxn modelId="{89407045-1BEC-4D25-BFC4-DFD785D2C718}" type="presParOf" srcId="{BF7EEDE9-CBA8-4BE6-973A-B75F7E6F71FA}" destId="{005158E3-4A85-4D13-BF01-FD73F97C7430}" srcOrd="3" destOrd="0" presId="urn:microsoft.com/office/officeart/2005/8/layout/bProcess4"/>
    <dgm:cxn modelId="{B8CBE154-60B7-4DC8-9AF0-A1BD8B2E1C50}" type="presParOf" srcId="{BF7EEDE9-CBA8-4BE6-973A-B75F7E6F71FA}" destId="{6F7DD67D-A1C4-4BDE-97AC-B2AF2E9E946B}" srcOrd="4" destOrd="0" presId="urn:microsoft.com/office/officeart/2005/8/layout/bProcess4"/>
    <dgm:cxn modelId="{C88F9A51-68E5-4453-A85B-857B53B49E35}" type="presParOf" srcId="{6F7DD67D-A1C4-4BDE-97AC-B2AF2E9E946B}" destId="{CF0824F3-C955-4840-A594-BA22AB714D4D}" srcOrd="0" destOrd="0" presId="urn:microsoft.com/office/officeart/2005/8/layout/bProcess4"/>
    <dgm:cxn modelId="{F53320F4-085A-495B-82F0-C1821428D57B}" type="presParOf" srcId="{6F7DD67D-A1C4-4BDE-97AC-B2AF2E9E946B}" destId="{E790DB5E-2FE7-40DB-85F4-F96C80295200}" srcOrd="1" destOrd="0" presId="urn:microsoft.com/office/officeart/2005/8/layout/bProcess4"/>
    <dgm:cxn modelId="{068B1C09-A55A-4187-B594-53EFE113FCDB}" type="presParOf" srcId="{BF7EEDE9-CBA8-4BE6-973A-B75F7E6F71FA}" destId="{C6611B2B-9DB9-463B-88B0-86BCDB2D9936}" srcOrd="5" destOrd="0" presId="urn:microsoft.com/office/officeart/2005/8/layout/bProcess4"/>
    <dgm:cxn modelId="{065DE747-F680-4130-AB71-0930832CFE23}" type="presParOf" srcId="{BF7EEDE9-CBA8-4BE6-973A-B75F7E6F71FA}" destId="{BE719B7B-5925-4163-B9CA-3A4885022CA3}" srcOrd="6" destOrd="0" presId="urn:microsoft.com/office/officeart/2005/8/layout/bProcess4"/>
    <dgm:cxn modelId="{D0E05D00-944F-4C95-A276-C0EC59C18F32}" type="presParOf" srcId="{BE719B7B-5925-4163-B9CA-3A4885022CA3}" destId="{77696624-A66A-4FB4-A02A-F19ACFD96E9A}" srcOrd="0" destOrd="0" presId="urn:microsoft.com/office/officeart/2005/8/layout/bProcess4"/>
    <dgm:cxn modelId="{33A5779F-4B71-44C1-B9B8-538B07EF83F1}" type="presParOf" srcId="{BE719B7B-5925-4163-B9CA-3A4885022CA3}" destId="{74FE208D-BDF6-4B54-A95C-3BF6CAC2DE03}" srcOrd="1" destOrd="0" presId="urn:microsoft.com/office/officeart/2005/8/layout/bProcess4"/>
    <dgm:cxn modelId="{6556F0B8-2687-4401-A4FB-9AA6435ED826}" type="presParOf" srcId="{BF7EEDE9-CBA8-4BE6-973A-B75F7E6F71FA}" destId="{2C4910F0-9D59-497D-B326-EB02BB536C42}" srcOrd="7" destOrd="0" presId="urn:microsoft.com/office/officeart/2005/8/layout/bProcess4"/>
    <dgm:cxn modelId="{9B7F64E6-5C1F-45D4-99E2-AC51203DAF99}" type="presParOf" srcId="{BF7EEDE9-CBA8-4BE6-973A-B75F7E6F71FA}" destId="{C04ACCB0-281A-4CA0-B92C-B2C74C8E504E}" srcOrd="8" destOrd="0" presId="urn:microsoft.com/office/officeart/2005/8/layout/bProcess4"/>
    <dgm:cxn modelId="{5702942F-9623-480D-9CFD-2081736EF778}" type="presParOf" srcId="{C04ACCB0-281A-4CA0-B92C-B2C74C8E504E}" destId="{7A896F04-7D4C-4D25-A444-2240C569AB0A}" srcOrd="0" destOrd="0" presId="urn:microsoft.com/office/officeart/2005/8/layout/bProcess4"/>
    <dgm:cxn modelId="{43D2D007-9A8E-44E2-A670-88179814B30E}" type="presParOf" srcId="{C04ACCB0-281A-4CA0-B92C-B2C74C8E504E}" destId="{8A9FB32B-C99E-4ECA-9ED5-0F3DFE94F618}" srcOrd="1" destOrd="0" presId="urn:microsoft.com/office/officeart/2005/8/layout/bProcess4"/>
    <dgm:cxn modelId="{5F0A1F35-494E-4F2A-90AC-707A288AFB2C}" type="presParOf" srcId="{BF7EEDE9-CBA8-4BE6-973A-B75F7E6F71FA}" destId="{85776424-8A8B-492D-BCEB-1BA5C02A6AC8}" srcOrd="9" destOrd="0" presId="urn:microsoft.com/office/officeart/2005/8/layout/bProcess4"/>
    <dgm:cxn modelId="{B77F9AEE-B4D0-4D23-A61E-A631B7417E89}" type="presParOf" srcId="{BF7EEDE9-CBA8-4BE6-973A-B75F7E6F71FA}" destId="{F06ABC6F-8C1F-4176-93DA-6FBBDDE8EA10}" srcOrd="10" destOrd="0" presId="urn:microsoft.com/office/officeart/2005/8/layout/bProcess4"/>
    <dgm:cxn modelId="{CBF10FCD-BDFB-48D9-A36D-1A7083F0392D}" type="presParOf" srcId="{F06ABC6F-8C1F-4176-93DA-6FBBDDE8EA10}" destId="{1C2679CF-DB55-48E6-875C-A394B815E4C6}" srcOrd="0" destOrd="0" presId="urn:microsoft.com/office/officeart/2005/8/layout/bProcess4"/>
    <dgm:cxn modelId="{FB144EF8-3479-4791-B9A2-BEC70AED8130}" type="presParOf" srcId="{F06ABC6F-8C1F-4176-93DA-6FBBDDE8EA10}" destId="{C0D81ED7-E374-42C5-A81B-3DD4ED8CD687}" srcOrd="1" destOrd="0" presId="urn:microsoft.com/office/officeart/2005/8/layout/bProcess4"/>
    <dgm:cxn modelId="{4029B192-3A9D-4143-BC51-F4CF34C07EF9}" type="presParOf" srcId="{BF7EEDE9-CBA8-4BE6-973A-B75F7E6F71FA}" destId="{952554CB-3DBF-402D-B5A2-538AE5BB912B}" srcOrd="11" destOrd="0" presId="urn:microsoft.com/office/officeart/2005/8/layout/bProcess4"/>
    <dgm:cxn modelId="{CEBA890A-DCB0-4F3C-8832-B0D5506045DF}" type="presParOf" srcId="{BF7EEDE9-CBA8-4BE6-973A-B75F7E6F71FA}" destId="{6DF65E69-56A6-47AB-B903-B08468DB9021}" srcOrd="12" destOrd="0" presId="urn:microsoft.com/office/officeart/2005/8/layout/bProcess4"/>
    <dgm:cxn modelId="{CD06A229-C909-4B45-94CF-08E16B84044F}" type="presParOf" srcId="{6DF65E69-56A6-47AB-B903-B08468DB9021}" destId="{17D73353-3ABD-4DE7-B28E-0C9C88B95818}" srcOrd="0" destOrd="0" presId="urn:microsoft.com/office/officeart/2005/8/layout/bProcess4"/>
    <dgm:cxn modelId="{5AC87890-6AC5-4F52-AF26-A8651FA1D496}" type="presParOf" srcId="{6DF65E69-56A6-47AB-B903-B08468DB9021}" destId="{4511E201-E559-4958-8E98-6E8AC89665A5}" srcOrd="1" destOrd="0" presId="urn:microsoft.com/office/officeart/2005/8/layout/bProcess4"/>
    <dgm:cxn modelId="{F36664DB-5F0D-4DC2-B378-5AAFD6073D80}" type="presParOf" srcId="{BF7EEDE9-CBA8-4BE6-973A-B75F7E6F71FA}" destId="{2A7DBE5B-EE74-4EC2-8001-76DCB41C4466}" srcOrd="13" destOrd="0" presId="urn:microsoft.com/office/officeart/2005/8/layout/bProcess4"/>
    <dgm:cxn modelId="{21BF86D5-B834-40B3-B134-9FA986C3D70F}" type="presParOf" srcId="{BF7EEDE9-CBA8-4BE6-973A-B75F7E6F71FA}" destId="{12EAED8C-B9FC-474C-929A-E954316C5BEC}" srcOrd="14" destOrd="0" presId="urn:microsoft.com/office/officeart/2005/8/layout/bProcess4"/>
    <dgm:cxn modelId="{978C6D48-CDC0-46C5-9D46-04E82CAC2C35}" type="presParOf" srcId="{12EAED8C-B9FC-474C-929A-E954316C5BEC}" destId="{7EC28461-3D49-49E3-95E4-9F41F922D5A4}" srcOrd="0" destOrd="0" presId="urn:microsoft.com/office/officeart/2005/8/layout/bProcess4"/>
    <dgm:cxn modelId="{1F650E8A-EFDD-479A-B402-858B7B7464E2}" type="presParOf" srcId="{12EAED8C-B9FC-474C-929A-E954316C5BEC}" destId="{B07D9836-1F50-4D08-A657-85BC089093B6}" srcOrd="1" destOrd="0" presId="urn:microsoft.com/office/officeart/2005/8/layout/bProcess4"/>
    <dgm:cxn modelId="{F2F705AE-18F5-44C6-B8FB-26B6EA544E32}" type="presParOf" srcId="{BF7EEDE9-CBA8-4BE6-973A-B75F7E6F71FA}" destId="{F7B64833-CD12-42B3-9D56-6C2406A4D732}" srcOrd="15" destOrd="0" presId="urn:microsoft.com/office/officeart/2005/8/layout/bProcess4"/>
    <dgm:cxn modelId="{30CFAC7D-A06E-4048-A457-A7E8D398FCF2}" type="presParOf" srcId="{BF7EEDE9-CBA8-4BE6-973A-B75F7E6F71FA}" destId="{76C44157-2C33-4E04-8BD0-F99FC0F0544E}" srcOrd="16" destOrd="0" presId="urn:microsoft.com/office/officeart/2005/8/layout/bProcess4"/>
    <dgm:cxn modelId="{5C3D6A00-2C85-4551-B84B-181CF20B3BC1}" type="presParOf" srcId="{76C44157-2C33-4E04-8BD0-F99FC0F0544E}" destId="{99DA8BD9-F144-44EE-BE51-6896E412ADB0}" srcOrd="0" destOrd="0" presId="urn:microsoft.com/office/officeart/2005/8/layout/bProcess4"/>
    <dgm:cxn modelId="{9A1C55D5-50BB-4A2C-8BC1-855954122C8F}" type="presParOf" srcId="{76C44157-2C33-4E04-8BD0-F99FC0F0544E}" destId="{3022CDDC-294B-46F3-A988-332B39498E2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CF6EB-0864-44D8-86B3-E51E991CB3BE}">
      <dsp:nvSpPr>
        <dsp:cNvPr id="0" name=""/>
        <dsp:cNvSpPr/>
      </dsp:nvSpPr>
      <dsp:spPr>
        <a:xfrm rot="5400000">
          <a:off x="112077" y="1048377"/>
          <a:ext cx="1636087" cy="1973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8D945-7153-4E5C-B283-16D5054E7983}">
      <dsp:nvSpPr>
        <dsp:cNvPr id="0" name=""/>
        <dsp:cNvSpPr/>
      </dsp:nvSpPr>
      <dsp:spPr>
        <a:xfrm>
          <a:off x="487106" y="2247"/>
          <a:ext cx="2193145" cy="1315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February 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Settlement offer launched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525647" y="40788"/>
        <a:ext cx="2116063" cy="1238805"/>
      </dsp:txXfrm>
    </dsp:sp>
    <dsp:sp modelId="{005158E3-4A85-4D13-BF01-FD73F97C7430}">
      <dsp:nvSpPr>
        <dsp:cNvPr id="0" name=""/>
        <dsp:cNvSpPr/>
      </dsp:nvSpPr>
      <dsp:spPr>
        <a:xfrm rot="5400000">
          <a:off x="123955" y="2716985"/>
          <a:ext cx="1636087" cy="1973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BBC79-5319-42E8-AEB8-8399AB832019}">
      <dsp:nvSpPr>
        <dsp:cNvPr id="0" name=""/>
        <dsp:cNvSpPr/>
      </dsp:nvSpPr>
      <dsp:spPr>
        <a:xfrm>
          <a:off x="487106" y="1647106"/>
          <a:ext cx="2193145" cy="1315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April 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Received of settlement applications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525647" y="1685647"/>
        <a:ext cx="2116063" cy="1238805"/>
      </dsp:txXfrm>
    </dsp:sp>
    <dsp:sp modelId="{C6611B2B-9DB9-463B-88B0-86BCDB2D9936}">
      <dsp:nvSpPr>
        <dsp:cNvPr id="0" name=""/>
        <dsp:cNvSpPr/>
      </dsp:nvSpPr>
      <dsp:spPr>
        <a:xfrm>
          <a:off x="934507" y="3515665"/>
          <a:ext cx="2908111" cy="1973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0DB5E-2FE7-40DB-85F4-F96C80295200}">
      <dsp:nvSpPr>
        <dsp:cNvPr id="0" name=""/>
        <dsp:cNvSpPr/>
      </dsp:nvSpPr>
      <dsp:spPr>
        <a:xfrm>
          <a:off x="487106" y="3291965"/>
          <a:ext cx="2193145" cy="13158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April 2011/ongoing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Evaluated and investigated applications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525647" y="3330506"/>
        <a:ext cx="2116063" cy="1238805"/>
      </dsp:txXfrm>
    </dsp:sp>
    <dsp:sp modelId="{2C4910F0-9D59-497D-B326-EB02BB536C42}">
      <dsp:nvSpPr>
        <dsp:cNvPr id="0" name=""/>
        <dsp:cNvSpPr/>
      </dsp:nvSpPr>
      <dsp:spPr>
        <a:xfrm rot="16200000">
          <a:off x="3028960" y="2693236"/>
          <a:ext cx="1636087" cy="1973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E208D-BDF6-4B54-A95C-3BF6CAC2DE03}">
      <dsp:nvSpPr>
        <dsp:cNvPr id="0" name=""/>
        <dsp:cNvSpPr/>
      </dsp:nvSpPr>
      <dsp:spPr>
        <a:xfrm>
          <a:off x="3403989" y="3291965"/>
          <a:ext cx="2193145" cy="13158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February/April 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Pursued settlements with firms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3442530" y="3330506"/>
        <a:ext cx="2116063" cy="1238805"/>
      </dsp:txXfrm>
    </dsp:sp>
    <dsp:sp modelId="{85776424-8A8B-492D-BCEB-1BA5C02A6AC8}">
      <dsp:nvSpPr>
        <dsp:cNvPr id="0" name=""/>
        <dsp:cNvSpPr/>
      </dsp:nvSpPr>
      <dsp:spPr>
        <a:xfrm rot="16165172">
          <a:off x="3020405" y="1048153"/>
          <a:ext cx="1636618" cy="1973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FB32B-C99E-4ECA-9ED5-0F3DFE94F618}">
      <dsp:nvSpPr>
        <dsp:cNvPr id="0" name=""/>
        <dsp:cNvSpPr/>
      </dsp:nvSpPr>
      <dsp:spPr>
        <a:xfrm>
          <a:off x="3403989" y="1647106"/>
          <a:ext cx="2193145" cy="1315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November 2012/January 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CC drafted consent agreements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3442530" y="1685647"/>
        <a:ext cx="2116063" cy="1238805"/>
      </dsp:txXfrm>
    </dsp:sp>
    <dsp:sp modelId="{952554CB-3DBF-402D-B5A2-538AE5BB912B}">
      <dsp:nvSpPr>
        <dsp:cNvPr id="0" name=""/>
        <dsp:cNvSpPr/>
      </dsp:nvSpPr>
      <dsp:spPr>
        <a:xfrm rot="526">
          <a:off x="3834810" y="225724"/>
          <a:ext cx="2924691" cy="1973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81ED7-E374-42C5-A81B-3DD4ED8CD687}">
      <dsp:nvSpPr>
        <dsp:cNvPr id="0" name=""/>
        <dsp:cNvSpPr/>
      </dsp:nvSpPr>
      <dsp:spPr>
        <a:xfrm>
          <a:off x="3387409" y="1800"/>
          <a:ext cx="2193145" cy="1315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September 2012/February  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Engaged stakeholders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>
            <a:solidFill>
              <a:schemeClr val="tx1"/>
            </a:solidFill>
          </a:endParaRPr>
        </a:p>
      </dsp:txBody>
      <dsp:txXfrm>
        <a:off x="3425950" y="40341"/>
        <a:ext cx="2116063" cy="1238805"/>
      </dsp:txXfrm>
    </dsp:sp>
    <dsp:sp modelId="{2A7DBE5B-EE74-4EC2-8001-76DCB41C4466}">
      <dsp:nvSpPr>
        <dsp:cNvPr id="0" name=""/>
        <dsp:cNvSpPr/>
      </dsp:nvSpPr>
      <dsp:spPr>
        <a:xfrm rot="5400000">
          <a:off x="5945844" y="1048377"/>
          <a:ext cx="1636087" cy="1973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1E201-E559-4958-8E98-6E8AC89665A5}">
      <dsp:nvSpPr>
        <dsp:cNvPr id="0" name=""/>
        <dsp:cNvSpPr/>
      </dsp:nvSpPr>
      <dsp:spPr>
        <a:xfrm>
          <a:off x="6320873" y="2247"/>
          <a:ext cx="2193145" cy="1315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May 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Finalised</a:t>
          </a:r>
          <a:r>
            <a:rPr lang="en-US" sz="1600" kern="1200" dirty="0" smtClean="0">
              <a:solidFill>
                <a:schemeClr val="tx1"/>
              </a:solidFill>
            </a:rPr>
            <a:t> consent agreements with firms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6359414" y="40788"/>
        <a:ext cx="2116063" cy="1238805"/>
      </dsp:txXfrm>
    </dsp:sp>
    <dsp:sp modelId="{F7B64833-CD12-42B3-9D56-6C2406A4D732}">
      <dsp:nvSpPr>
        <dsp:cNvPr id="0" name=""/>
        <dsp:cNvSpPr/>
      </dsp:nvSpPr>
      <dsp:spPr>
        <a:xfrm rot="5400000">
          <a:off x="5945844" y="2693236"/>
          <a:ext cx="1636087" cy="1973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D9836-1F50-4D08-A657-85BC089093B6}">
      <dsp:nvSpPr>
        <dsp:cNvPr id="0" name=""/>
        <dsp:cNvSpPr/>
      </dsp:nvSpPr>
      <dsp:spPr>
        <a:xfrm>
          <a:off x="6320873" y="1647106"/>
          <a:ext cx="2193145" cy="13158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solidFill>
                <a:schemeClr val="tx1"/>
              </a:solidFill>
            </a:rPr>
            <a:t>June 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tx1"/>
              </a:solidFill>
            </a:rPr>
            <a:t>Media release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6359414" y="1685647"/>
        <a:ext cx="2116063" cy="1238805"/>
      </dsp:txXfrm>
    </dsp:sp>
    <dsp:sp modelId="{3022CDDC-294B-46F3-A988-332B39498E20}">
      <dsp:nvSpPr>
        <dsp:cNvPr id="0" name=""/>
        <dsp:cNvSpPr/>
      </dsp:nvSpPr>
      <dsp:spPr>
        <a:xfrm>
          <a:off x="6320873" y="3291965"/>
          <a:ext cx="2193145" cy="13158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July 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Filed consent agreements with the Tribunal 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6359414" y="3330506"/>
        <a:ext cx="2116063" cy="123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A0D467-3D59-4E5D-87BB-B55A16EABF49}" type="datetimeFigureOut">
              <a:rPr lang="en-ZA"/>
              <a:pPr>
                <a:defRPr/>
              </a:pPr>
              <a:t>2016/07/07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E5B918-DFC4-45CF-AB8F-6DB87F96C30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763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839E61-C336-4C9D-92F2-2D4B04AAF861}" type="datetimeFigureOut">
              <a:rPr lang="en-ZA"/>
              <a:pPr>
                <a:defRPr/>
              </a:pPr>
              <a:t>2016/07/07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343CC7-244F-4587-95DA-E374642746D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32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43CC7-244F-4587-95DA-E374642746DA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86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43CC7-244F-4587-95DA-E374642746DA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43CC7-244F-4587-95DA-E374642746DA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43CC7-244F-4587-95DA-E374642746DA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E66B-C054-48B7-9C63-F1DF51F64FF3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71DE-C9E9-45FB-A4D2-84E4B16F2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A334-AF6B-488C-BAF8-3480B7C14CC4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9D81-421D-46E3-BE03-D89BB4D82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D4A0-9999-4AE4-9A8A-6B32CC577B9C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AC8D-93D2-43B4-ABF0-A379D806C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D922-8D06-4B81-9DFE-8F8F28A5ADC2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7827-1C12-4489-8963-B02C99AA7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EFCA-FAD2-45B6-892A-F588137D110A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63F2-E53C-4CC0-B28D-7F53F5873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8E0F-4A51-4C82-B54E-AF4220FC2D6B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6757-B892-4DB2-9E63-DDBA9D217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928D-1208-46C7-90FA-690EF38FAEB6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D490-62E7-4AC4-8C3D-687F2B5C1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DA99-874B-4378-9F85-C4B2CD72680C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B2B8-9573-4E4C-A606-69CAF63E3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DB1E-FB17-4044-A163-0B2D152E56E8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E63D-DE44-4E45-9D6A-D85D4A852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7CF3-1739-4EFC-A7BE-2659431748EF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E407-9CBF-45DD-90E1-31F8FDE99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C913-8723-43C3-95EA-0FC69014026C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E797-50C9-4FA8-A2B7-B6B9FA06F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F681878-A9B6-4D2F-8591-44BD7A2C3D20}" type="datetime1">
              <a:rPr lang="en-US"/>
              <a:pPr>
                <a:defRPr/>
              </a:pPr>
              <a:t>07-Jul-2016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80837C6-7EAE-432A-B581-B5C79FDB3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CSA@compcom.co.z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ompetition Commission presentation template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4022725"/>
            <a:ext cx="990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5905500" algn="l"/>
              </a:tabLst>
            </a:pPr>
            <a:endParaRPr lang="en-US" b="1" dirty="0">
              <a:solidFill>
                <a:srgbClr val="002060"/>
              </a:solidFill>
            </a:endParaRPr>
          </a:p>
          <a:p>
            <a:pPr algn="ctr">
              <a:tabLst>
                <a:tab pos="5905500" algn="l"/>
              </a:tabLst>
            </a:pPr>
            <a:r>
              <a:rPr lang="en-US" b="1" dirty="0" smtClean="0">
                <a:solidFill>
                  <a:srgbClr val="002060"/>
                </a:solidFill>
                <a:ea typeface="Verdana" pitchFamily="34" charset="0"/>
                <a:cs typeface="Arial" charset="0"/>
              </a:rPr>
              <a:t> </a:t>
            </a:r>
            <a:endParaRPr lang="en-US" b="1" dirty="0">
              <a:solidFill>
                <a:srgbClr val="002060"/>
              </a:solidFill>
              <a:ea typeface="Verdana" pitchFamily="34" charset="0"/>
              <a:cs typeface="Arial" charset="0"/>
            </a:endParaRPr>
          </a:p>
          <a:p>
            <a:pPr algn="ctr">
              <a:tabLst>
                <a:tab pos="5905500" algn="l"/>
              </a:tabLst>
            </a:pPr>
            <a:endParaRPr lang="en-US" sz="2000" b="1" dirty="0">
              <a:solidFill>
                <a:srgbClr val="002060"/>
              </a:solidFill>
              <a:ea typeface="Verdana" pitchFamily="34" charset="0"/>
              <a:cs typeface="Arial" charset="0"/>
            </a:endParaRPr>
          </a:p>
          <a:p>
            <a:pPr algn="ctr">
              <a:tabLst>
                <a:tab pos="5905500" algn="l"/>
              </a:tabLst>
            </a:pPr>
            <a:endParaRPr lang="en-US" sz="2000" b="1" dirty="0">
              <a:solidFill>
                <a:srgbClr val="000099"/>
              </a:solidFill>
              <a:ea typeface="Verdana" pitchFamily="34" charset="0"/>
              <a:cs typeface="Arial" charset="0"/>
            </a:endParaRPr>
          </a:p>
          <a:p>
            <a:pPr algn="ctr">
              <a:tabLst>
                <a:tab pos="5905500" algn="l"/>
              </a:tabLst>
            </a:pPr>
            <a:endParaRPr lang="en-US" sz="2000" b="1" dirty="0">
              <a:solidFill>
                <a:srgbClr val="C00000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" y="2762250"/>
            <a:ext cx="97186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99"/>
                </a:solidFill>
                <a:latin typeface="+mn-lt"/>
              </a:rPr>
              <a:t>Presentation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99"/>
                </a:solidFill>
                <a:latin typeface="+mn-lt"/>
              </a:rPr>
              <a:t> OECD Bid Rigging Workshop Botswana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99"/>
                </a:solidFill>
                <a:latin typeface="+mn-lt"/>
              </a:rPr>
              <a:t>On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99"/>
                </a:solidFill>
                <a:latin typeface="+mn-lt"/>
              </a:rPr>
              <a:t> Outcome </a:t>
            </a:r>
            <a:r>
              <a:rPr lang="en-US" sz="2800" b="1" dirty="0">
                <a:solidFill>
                  <a:srgbClr val="003399"/>
                </a:solidFill>
                <a:latin typeface="+mn-lt"/>
              </a:rPr>
              <a:t>of the Construction Fast Track Project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03399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 26 July 2016                            Mziwodumo Rubushe: HOD</a:t>
            </a:r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FD2B1E-7F09-4F51-A24A-11A68BF593E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ompetition Commission presentation templat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1" y="1187532"/>
            <a:ext cx="9905999" cy="5438940"/>
          </a:xfrm>
        </p:spPr>
        <p:txBody>
          <a:bodyPr/>
          <a:lstStyle/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ZA" sz="2200" dirty="0" smtClean="0">
              <a:solidFill>
                <a:srgbClr val="003399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200" dirty="0" smtClean="0">
                <a:solidFill>
                  <a:srgbClr val="003399"/>
                </a:solidFill>
              </a:rPr>
              <a:t>The Commission consulted the affected government departments and its entities.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200" dirty="0" smtClean="0">
                <a:solidFill>
                  <a:srgbClr val="003399"/>
                </a:solidFill>
              </a:rPr>
              <a:t>The purpose was to show the extent of bid rigging and the process for claiming civil damages.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200" dirty="0" smtClean="0">
                <a:solidFill>
                  <a:srgbClr val="003399"/>
                </a:solidFill>
              </a:rPr>
              <a:t>The Commission has engaged DOT, DWA, DPE</a:t>
            </a:r>
            <a:r>
              <a:rPr lang="en-ZA" sz="2200" dirty="0">
                <a:solidFill>
                  <a:srgbClr val="003399"/>
                </a:solidFill>
              </a:rPr>
              <a:t>, </a:t>
            </a:r>
            <a:r>
              <a:rPr lang="en-ZA" sz="2200" dirty="0" smtClean="0">
                <a:solidFill>
                  <a:srgbClr val="003399"/>
                </a:solidFill>
              </a:rPr>
              <a:t>SALGA, DPW; CIDB, </a:t>
            </a:r>
            <a:r>
              <a:rPr lang="en-ZA" sz="2200" dirty="0" err="1" smtClean="0">
                <a:solidFill>
                  <a:srgbClr val="003399"/>
                </a:solidFill>
              </a:rPr>
              <a:t>Sanral</a:t>
            </a:r>
            <a:r>
              <a:rPr lang="en-ZA" sz="2200" dirty="0" smtClean="0">
                <a:solidFill>
                  <a:srgbClr val="003399"/>
                </a:solidFill>
              </a:rPr>
              <a:t>, Eskom, Transnet, Cape Town Municipality, Nelson Mandela Bay Municipality, </a:t>
            </a:r>
            <a:r>
              <a:rPr lang="en-ZA" sz="2200" dirty="0" err="1" smtClean="0">
                <a:solidFill>
                  <a:srgbClr val="003399"/>
                </a:solidFill>
              </a:rPr>
              <a:t>Ethekwini</a:t>
            </a:r>
            <a:r>
              <a:rPr lang="en-ZA" sz="2200" dirty="0" smtClean="0">
                <a:solidFill>
                  <a:srgbClr val="003399"/>
                </a:solidFill>
              </a:rPr>
              <a:t> Municipality and </a:t>
            </a:r>
            <a:r>
              <a:rPr lang="en-ZA" sz="2200" dirty="0" err="1" smtClean="0">
                <a:solidFill>
                  <a:srgbClr val="003399"/>
                </a:solidFill>
              </a:rPr>
              <a:t>Polokwane</a:t>
            </a:r>
            <a:r>
              <a:rPr lang="en-ZA" sz="2200" dirty="0" smtClean="0">
                <a:solidFill>
                  <a:srgbClr val="003399"/>
                </a:solidFill>
              </a:rPr>
              <a:t> Municipality.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ZA" sz="2300" dirty="0" smtClean="0">
              <a:solidFill>
                <a:srgbClr val="003399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ZA" sz="2100" dirty="0" smtClean="0">
              <a:solidFill>
                <a:srgbClr val="003399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ZA" sz="2000" dirty="0" smtClean="0">
              <a:solidFill>
                <a:srgbClr val="003399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ZA" sz="2000" dirty="0" smtClean="0">
              <a:solidFill>
                <a:srgbClr val="003399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ZA" sz="2300" dirty="0" smtClean="0">
              <a:solidFill>
                <a:srgbClr val="003399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ZA" sz="2400" dirty="0" smtClean="0">
              <a:solidFill>
                <a:srgbClr val="003399"/>
              </a:solidFill>
            </a:endParaRPr>
          </a:p>
        </p:txBody>
      </p:sp>
      <p:sp>
        <p:nvSpPr>
          <p:cNvPr id="6148" name="Title 4"/>
          <p:cNvSpPr>
            <a:spLocks noGrp="1"/>
          </p:cNvSpPr>
          <p:nvPr>
            <p:ph type="title"/>
          </p:nvPr>
        </p:nvSpPr>
        <p:spPr>
          <a:xfrm>
            <a:off x="441327" y="152400"/>
            <a:ext cx="6897688" cy="6858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Engagement with Stakeholders</a:t>
            </a: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B2FFF-BECC-4270-A97A-2D9C8877049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Civil damages process against Firms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marL="0" indent="0"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In meetings with clients (i.e. government departments &amp; SOEs), section 65 of the Act was explained as follows: 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It allows clients of section 4(1)(b)conduct [price fixing, market allocation and bid rigging] to claim for damages against offending firms.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The Act allows two different ways to claim civil damages. 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400" b="1" kern="0" dirty="0" smtClean="0">
                <a:solidFill>
                  <a:srgbClr val="003399"/>
                </a:solidFill>
                <a:cs typeface="Arial" pitchFamily="34" charset="0"/>
              </a:rPr>
              <a:t>Firstly,</a:t>
            </a: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 the Commission take into </a:t>
            </a:r>
            <a:r>
              <a:rPr lang="en-GB" sz="2400" kern="0" dirty="0">
                <a:solidFill>
                  <a:srgbClr val="003399"/>
                </a:solidFill>
                <a:cs typeface="Arial" pitchFamily="34" charset="0"/>
              </a:rPr>
              <a:t>account civil damages settled by the firms with </a:t>
            </a: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clients when </a:t>
            </a:r>
            <a:r>
              <a:rPr lang="en-GB" sz="2400" kern="0" dirty="0">
                <a:solidFill>
                  <a:srgbClr val="003399"/>
                </a:solidFill>
                <a:cs typeface="Arial" pitchFamily="34" charset="0"/>
              </a:rPr>
              <a:t>considering Competition Act penalties</a:t>
            </a: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. This is included in the consent agreement and subsequently made an order of the Tribunal. </a:t>
            </a:r>
            <a:r>
              <a:rPr lang="en-GB" sz="2400" b="1" kern="0" dirty="0" smtClean="0">
                <a:solidFill>
                  <a:srgbClr val="003399"/>
                </a:solidFill>
                <a:cs typeface="Arial" pitchFamily="34" charset="0"/>
              </a:rPr>
              <a:t>NO civil damages were included as part of the settlement agreement.</a:t>
            </a:r>
            <a:endParaRPr lang="en-GB" sz="2400" b="1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400" b="1" kern="0" dirty="0" smtClean="0">
                <a:solidFill>
                  <a:srgbClr val="003399"/>
                </a:solidFill>
                <a:cs typeface="Arial" pitchFamily="34" charset="0"/>
              </a:rPr>
              <a:t>Secondly,</a:t>
            </a: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 the victim may approach a civil court. A certificate is required from the Tribunal confirming the prohibited practice.</a:t>
            </a:r>
          </a:p>
          <a:p>
            <a:pPr marL="285750" lvl="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300" dirty="0">
                <a:solidFill>
                  <a:srgbClr val="003399"/>
                </a:solidFill>
              </a:rPr>
              <a:t>The total settlement amount from the 15 firms is  </a:t>
            </a:r>
            <a:r>
              <a:rPr lang="en-ZA" sz="2300" dirty="0" smtClean="0">
                <a:solidFill>
                  <a:srgbClr val="003399"/>
                </a:solidFill>
              </a:rPr>
              <a:t>R1.47 billion.</a:t>
            </a: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0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300" b="1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Brief outcome of the Construction </a:t>
            </a:r>
            <a:r>
              <a:rPr lang="en-US" sz="23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Project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66760"/>
              </p:ext>
            </p:extLst>
          </p:nvPr>
        </p:nvGraphicFramePr>
        <p:xfrm>
          <a:off x="24740" y="1306286"/>
          <a:ext cx="9867405" cy="5427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436"/>
                <a:gridCol w="2595253"/>
                <a:gridCol w="2459762"/>
                <a:gridCol w="2567954"/>
              </a:tblGrid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Firm’s name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Disclosed projects /contraventions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Non-disclosed </a:t>
                      </a:r>
                      <a:r>
                        <a:rPr lang="en-US" sz="1700" dirty="0" smtClean="0">
                          <a:effectLst/>
                        </a:rPr>
                        <a:t>projects /contraventions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Settlement </a:t>
                      </a:r>
                      <a:r>
                        <a:rPr lang="en-US" sz="1700" dirty="0" smtClean="0">
                          <a:effectLst/>
                        </a:rPr>
                        <a:t>amount (R)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WBHO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45720" marR="0" lvl="0" indent="-4572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Agreed to settle 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Agreed to settle 1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311 288 311</a:t>
                      </a:r>
                      <a:endParaRPr kumimoji="0" lang="en-U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Murray &amp; Roberts 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7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309 046 544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Stefanutti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(Pty)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9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316 892 664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Aveng Africa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9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8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306 576 147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Basil Read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6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94 936 248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Raubex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9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Refused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settle 2.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58 826 626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Haw &amp; </a:t>
                      </a:r>
                      <a:r>
                        <a:rPr lang="en-US" sz="1700" dirty="0" err="1" smtClean="0"/>
                        <a:t>Inglis</a:t>
                      </a:r>
                      <a:r>
                        <a:rPr lang="en-US" sz="1700" dirty="0" smtClean="0"/>
                        <a:t> Civil (Pty) Ltd</a:t>
                      </a:r>
                      <a:endParaRPr lang="en-US" sz="17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6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  </a:t>
                      </a:r>
                      <a:r>
                        <a:rPr lang="en-US" sz="1700" dirty="0" smtClean="0"/>
                        <a:t>45 314 041</a:t>
                      </a:r>
                      <a:endParaRPr lang="en-US" sz="1700" dirty="0"/>
                    </a:p>
                  </a:txBody>
                  <a:tcPr marL="67084" marR="67084" marT="0" marB="0"/>
                </a:tc>
              </a:tr>
              <a:tr h="733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Rumdel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Construction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3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14 1271465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300" b="1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Brief outcome of the Construction </a:t>
            </a:r>
            <a:r>
              <a:rPr lang="en-US" sz="23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Project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79995"/>
              </p:ext>
            </p:extLst>
          </p:nvPr>
        </p:nvGraphicFramePr>
        <p:xfrm>
          <a:off x="24740" y="1306286"/>
          <a:ext cx="9867405" cy="5487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436"/>
                <a:gridCol w="2595253"/>
                <a:gridCol w="2459762"/>
                <a:gridCol w="2567954"/>
              </a:tblGrid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Firm’s name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Disclosed projects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Non-disclosed projects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Settlement </a:t>
                      </a:r>
                      <a:r>
                        <a:rPr lang="en-US" sz="1700" dirty="0" smtClean="0">
                          <a:effectLst/>
                        </a:rPr>
                        <a:t>amount (R)</a:t>
                      </a:r>
                      <a:r>
                        <a:rPr lang="en-US" sz="1700" baseline="0" dirty="0" smtClean="0">
                          <a:effectLst/>
                        </a:rPr>
                        <a:t>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Giuricich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Bros Construction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45720" marR="0" lvl="0" indent="-4572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Granted immunity on 8</a:t>
                      </a: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Agreed to settle 1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3 552 568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Vlaming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3 421 662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Tubular Technical Construction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2 634 667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 </a:t>
                      </a: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Liviero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Son Building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2 011 078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Hochtief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Solutions AG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45720" marR="0" lvl="0" indent="-4572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Agreed to settle 1</a:t>
                      </a: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1 315 719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Norvo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construction (Pty) Ltd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714  897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8374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Esorfranki</a:t>
                      </a:r>
                      <a:r>
                        <a:rPr lang="en-US" sz="1700" baseline="0" dirty="0" smtClean="0"/>
                        <a:t> (Pty) Ltd</a:t>
                      </a:r>
                      <a:endParaRPr lang="en-US" sz="17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Agreed to settle </a:t>
                      </a:r>
                      <a:r>
                        <a:rPr lang="en-US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      </a:t>
                      </a:r>
                      <a:r>
                        <a:rPr lang="en-US" sz="1700" dirty="0" smtClean="0"/>
                        <a:t>155 850</a:t>
                      </a:r>
                      <a:endParaRPr lang="en-US" sz="1700" dirty="0"/>
                    </a:p>
                  </a:txBody>
                  <a:tcPr marL="67084" marR="67084" marT="0" marB="0"/>
                </a:tc>
              </a:tr>
              <a:tr h="7689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Value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R1 47 billion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Advocacy 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South </a:t>
            </a: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Africa has sophisticated procurement policies based on best practice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National Treasury are custodians of procurement policy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Regulated by the PFMA 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Preferential Procurement legislation provides for access by historically disadvantaged individuals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Treasury Regulations provide for awareness of competition law by accounting officers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Despite this firms have still found ways to rig </a:t>
            </a: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tenders.</a:t>
            </a:r>
            <a:endParaRPr lang="en-ZA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9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Objective of Advocacy 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To </a:t>
            </a: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identify; detect; prevent and report bid rigging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Inform and educate procurement officials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Incorporation of the CIBD into procurement policy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To develop institutional capacity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15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2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Educating Procurement Officials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In August 2010, 5 </a:t>
            </a: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Bid Rigging Workshops by Commission and OECD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Audience was National Government Departments and State Owned Enterprises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Agenda was identifying and detecting bid rigging; designing procurement specifications; bid rigging cases and case studies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A total of 160 officials was </a:t>
            </a: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reached.</a:t>
            </a:r>
            <a:endParaRPr lang="en-GB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Since then CCSA has trained </a:t>
            </a:r>
            <a:r>
              <a:rPr lang="en-GB" sz="2400" kern="0" dirty="0">
                <a:solidFill>
                  <a:srgbClr val="003399"/>
                </a:solidFill>
                <a:cs typeface="Arial" pitchFamily="34" charset="0"/>
              </a:rPr>
              <a:t>a</a:t>
            </a:r>
            <a:r>
              <a:rPr lang="en-GB" sz="2400" kern="0" dirty="0" smtClean="0">
                <a:solidFill>
                  <a:srgbClr val="003399"/>
                </a:solidFill>
                <a:cs typeface="Arial" pitchFamily="34" charset="0"/>
              </a:rPr>
              <a:t>bout 4000 procurement officials in the public sector (National government departments; provincial government departments; municipalities and state owned companies)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16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Incorporation into Procurement Policy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Commission </a:t>
            </a: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drafted the CIBD and submitted to National Treasury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Refined the CIBD with the National Treasury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Treasury issued a Practice Notice on 21 July 2010 in terms of PFMA 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Notice provide for SBD9 Certificate of Independent Determination form.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Provides for reporting to the Commission of bid rigging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Criminal prosecution for providing false information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Restriction from doing business with the public sector for a period not exceeding 10 years </a:t>
            </a:r>
          </a:p>
          <a:p>
            <a:pPr marL="0" indent="0"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Building Institutional Capacity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309745"/>
            <a:ext cx="9906000" cy="5411730"/>
          </a:xfr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Developed </a:t>
            </a: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curriculum for training of senior officials at </a:t>
            </a: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PALAMA.</a:t>
            </a:r>
            <a:endParaRPr lang="en-ZA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Incorporation of Bid Rigging into Supply Chain Management Training Programme at </a:t>
            </a: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PALAMA.</a:t>
            </a:r>
            <a:endParaRPr lang="en-ZA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Incorporation of Bid Rigging into Supply Chain Training by individual government departments and SOEs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Established a Bid Rigging Working Committee consisting of Heads of Supply Chain from government departments and state owned enterprises for monitoring purposes.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Building capacity of accounting officers to claim damages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Blacklisting of guilty firms at National </a:t>
            </a: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Treasury.</a:t>
            </a: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kern="0" dirty="0">
                <a:solidFill>
                  <a:srgbClr val="003399"/>
                </a:solidFill>
                <a:cs typeface="Arial" pitchFamily="34" charset="0"/>
              </a:rPr>
              <a:t>Training at PALAMA commenced in February 2013.</a:t>
            </a:r>
          </a:p>
          <a:p>
            <a:pPr marL="0" indent="0"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ZA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rgbClr val="003399"/>
              </a:solidFill>
              <a:cs typeface="Arial" pitchFamily="34" charset="0"/>
            </a:endParaRPr>
          </a:p>
          <a:p>
            <a:pPr fontAlgn="auto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kern="0" dirty="0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4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7842250" cy="39624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24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endParaRPr lang="en-US" sz="24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endParaRPr lang="en-US" sz="24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endParaRPr lang="en-US" sz="24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endParaRPr lang="en-US" sz="24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rgbClr val="002060"/>
                </a:solidFill>
                <a:ea typeface="ＭＳ Ｐゴシック" pitchFamily="34" charset="-128"/>
              </a:rPr>
              <a:t>Thank you!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rgbClr val="002060"/>
                </a:solidFill>
                <a:ea typeface="ＭＳ Ｐゴシック" pitchFamily="34" charset="-128"/>
              </a:rPr>
              <a:t>Tel:  +27 (0)12 394 3200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rgbClr val="002060"/>
                </a:solidFill>
                <a:ea typeface="ＭＳ Ｐゴシック" pitchFamily="34" charset="-128"/>
              </a:rPr>
              <a:t>Fax:  +27 (0)12 394 0166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rgbClr val="002060"/>
                </a:solidFill>
                <a:ea typeface="ＭＳ Ｐゴシック" pitchFamily="34" charset="-128"/>
              </a:rPr>
              <a:t>Email: </a:t>
            </a:r>
            <a:r>
              <a:rPr lang="en-US" sz="2400" b="1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ea typeface="ＭＳ Ｐゴシック" pitchFamily="34" charset="-128"/>
                <a:hlinkClick r:id="rId3"/>
              </a:rPr>
              <a:t>CCSA@compcom.co.za</a:t>
            </a:r>
            <a:r>
              <a:rPr lang="en-US" sz="2400" b="1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C6DC8A-3C51-46AE-9569-14A17BE54A0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516599"/>
            <a:ext cx="4037239" cy="224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1965" y="1465267"/>
            <a:ext cx="8982075" cy="5173039"/>
          </a:xfrm>
        </p:spPr>
        <p:txBody>
          <a:bodyPr>
            <a:noAutofit/>
          </a:bodyPr>
          <a:lstStyle/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Background</a:t>
            </a: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Aims/objectives of the Fast Track Settlement process</a:t>
            </a: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Responses  received from Firms</a:t>
            </a: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Scope of the investigation</a:t>
            </a:r>
          </a:p>
          <a:p>
            <a:pPr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cs typeface="Arial" charset="0"/>
              </a:rPr>
              <a:t>Project life cycle</a:t>
            </a: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Calculation of penalties in terms of the Competition Act 89 of 1998</a:t>
            </a:r>
          </a:p>
          <a:p>
            <a:pPr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3399"/>
                </a:solidFill>
                <a:cs typeface="Arial" charset="0"/>
              </a:rPr>
              <a:t>Engagement with </a:t>
            </a:r>
            <a:r>
              <a:rPr lang="en-US" sz="2400" dirty="0" smtClean="0">
                <a:solidFill>
                  <a:srgbClr val="003399"/>
                </a:solidFill>
                <a:cs typeface="Arial" charset="0"/>
              </a:rPr>
              <a:t>Stakeholders</a:t>
            </a:r>
            <a:endParaRPr lang="en-US" sz="2400" dirty="0">
              <a:solidFill>
                <a:srgbClr val="003399"/>
              </a:solidFill>
              <a:cs typeface="Arial" charset="0"/>
            </a:endParaRP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Civil damages process against Firms</a:t>
            </a: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Brief outcome of the Construction Project</a:t>
            </a:r>
          </a:p>
          <a:p>
            <a:pPr lvl="0" defTabSz="914400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Advocacy Intervention</a:t>
            </a:r>
          </a:p>
          <a:p>
            <a:pPr algn="ctr">
              <a:buFontTx/>
              <a:buNone/>
              <a:defRPr/>
            </a:pPr>
            <a:endParaRPr lang="en-GB" sz="2400" b="1" dirty="0" smtClean="0">
              <a:solidFill>
                <a:srgbClr val="002060"/>
              </a:solidFill>
            </a:endParaRPr>
          </a:p>
        </p:txBody>
      </p:sp>
      <p:sp>
        <p:nvSpPr>
          <p:cNvPr id="3076" name="Title 4"/>
          <p:cNvSpPr>
            <a:spLocks noGrp="1"/>
          </p:cNvSpPr>
          <p:nvPr>
            <p:ph type="title"/>
          </p:nvPr>
        </p:nvSpPr>
        <p:spPr>
          <a:xfrm>
            <a:off x="334965" y="152400"/>
            <a:ext cx="6962775" cy="6858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Presentation Outline</a:t>
            </a:r>
            <a:r>
              <a:rPr lang="en-US" sz="26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6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6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endParaRPr lang="en-US" sz="26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24A5D-C4F8-4F78-8BA3-62133EB3227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247650" y="152400"/>
            <a:ext cx="7289800" cy="78105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Background </a:t>
            </a: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6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344384" y="1319893"/>
            <a:ext cx="9322130" cy="5223411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Tx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Construction &amp; Infrastructure sector is one of Commission’s priority sectors.</a:t>
            </a:r>
          </a:p>
          <a:p>
            <a:pPr algn="just" fontAlgn="auto">
              <a:spcAft>
                <a:spcPts val="0"/>
              </a:spcAft>
              <a:buFontTx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The Commission conducted a number of investigations (including scoping exercises) in the product market (i.e. concrete pipes, cement, bricks).</a:t>
            </a:r>
          </a:p>
          <a:p>
            <a:pPr algn="just" fontAlgn="auto">
              <a:spcAft>
                <a:spcPts val="0"/>
              </a:spcAft>
              <a:buFontTx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The Commission received many CLP applications from the Construction sector (i.e. cartels and bid rigging).</a:t>
            </a:r>
          </a:p>
          <a:p>
            <a:pPr algn="just" fontAlgn="auto">
              <a:spcAft>
                <a:spcPts val="0"/>
              </a:spcAft>
              <a:buFontTx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Commission concluded that bid rigging is widespread.</a:t>
            </a:r>
          </a:p>
          <a:p>
            <a:pPr algn="just" fontAlgn="auto">
              <a:spcAft>
                <a:spcPts val="0"/>
              </a:spcAft>
              <a:buFontTx/>
              <a:buChar char="•"/>
              <a:defRPr/>
            </a:pPr>
            <a:r>
              <a:rPr lang="en-ZA" sz="2400" kern="0" dirty="0" smtClean="0">
                <a:solidFill>
                  <a:srgbClr val="003399"/>
                </a:solidFill>
                <a:cs typeface="Arial" pitchFamily="34" charset="0"/>
              </a:rPr>
              <a:t>Noted that Britain and Holland had similar challenges and developed a fast track settlement process.</a:t>
            </a:r>
            <a:r>
              <a:rPr lang="en-GB" sz="240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pPr algn="just" fontAlgn="auto">
              <a:spcAft>
                <a:spcPts val="0"/>
              </a:spcAft>
              <a:buFontTx/>
              <a:buChar char="•"/>
              <a:defRPr/>
            </a:pPr>
            <a:r>
              <a:rPr lang="en-GB" sz="2400" dirty="0" smtClean="0">
                <a:solidFill>
                  <a:srgbClr val="003399"/>
                </a:solidFill>
                <a:ea typeface="ＭＳ Ｐゴシック" pitchFamily="34" charset="-128"/>
              </a:rPr>
              <a:t>Commission launched its fast track settlement process in 2011 to address bid rigging</a:t>
            </a:r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E71C9-C77B-4E96-8E7B-027A572CE80A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ompetition Commission presentation templat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0" y="1531938"/>
            <a:ext cx="9931730" cy="4824412"/>
          </a:xfrm>
        </p:spPr>
        <p:txBody>
          <a:bodyPr>
            <a:noAutofit/>
          </a:bodyPr>
          <a:lstStyle/>
          <a:p>
            <a:pPr marL="731520" lvl="1" indent="-274320" algn="just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To </a:t>
            </a:r>
            <a:r>
              <a:rPr lang="en-US" sz="2400" dirty="0" err="1" smtClean="0">
                <a:solidFill>
                  <a:srgbClr val="003399"/>
                </a:solidFill>
                <a:ea typeface="+mn-ea"/>
                <a:cs typeface="Arial" charset="0"/>
              </a:rPr>
              <a:t>incentivise</a:t>
            </a: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 firms.</a:t>
            </a:r>
          </a:p>
          <a:p>
            <a:pPr marL="731520" lvl="1" indent="-274320" algn="just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To encourage truthful and comprehensive disclosure  by firms involved in bid rigging.</a:t>
            </a:r>
          </a:p>
          <a:p>
            <a:pPr marL="731520" lvl="1" indent="-274320" algn="just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Strengthen evidence against other firms.</a:t>
            </a:r>
          </a:p>
          <a:p>
            <a:pPr marL="731520" lvl="1" indent="-274320" algn="just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Minimise legal costs and speedily resolve complaints.</a:t>
            </a:r>
            <a:endParaRPr lang="en-US" sz="2400" dirty="0">
              <a:solidFill>
                <a:srgbClr val="003399"/>
              </a:solidFill>
              <a:ea typeface="+mn-ea"/>
              <a:cs typeface="Arial" charset="0"/>
            </a:endParaRPr>
          </a:p>
          <a:p>
            <a:pPr marL="731520" lvl="1" indent="-274320" algn="just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003399"/>
                </a:solidFill>
                <a:ea typeface="+mn-ea"/>
                <a:cs typeface="Arial" charset="0"/>
              </a:rPr>
              <a:t>To give firms that disclosed their </a:t>
            </a: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involvement in bid rigging </a:t>
            </a:r>
            <a:r>
              <a:rPr lang="en-US" sz="2400" dirty="0">
                <a:solidFill>
                  <a:srgbClr val="003399"/>
                </a:solidFill>
                <a:ea typeface="+mn-ea"/>
                <a:cs typeface="Arial" charset="0"/>
              </a:rPr>
              <a:t>better financial settlement </a:t>
            </a: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terms.</a:t>
            </a:r>
          </a:p>
          <a:p>
            <a:pPr marL="731520" lvl="1" indent="-274320" algn="just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3399"/>
                </a:solidFill>
                <a:ea typeface="+mn-ea"/>
                <a:cs typeface="Arial" charset="0"/>
              </a:rPr>
              <a:t>Set the construction industry on a new trajectory.</a:t>
            </a:r>
            <a:endParaRPr lang="en-US" sz="2400" dirty="0">
              <a:solidFill>
                <a:srgbClr val="003399"/>
              </a:solidFill>
              <a:ea typeface="+mn-ea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196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ZA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Aims/Objectives </a:t>
            </a:r>
            <a:r>
              <a:rPr lang="en-ZA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 the Fast Track Settlement </a:t>
            </a:r>
            <a:r>
              <a:rPr lang="en-ZA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process</a:t>
            </a:r>
            <a:r>
              <a:rPr lang="en-ZA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ZA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6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D115DD-A51F-4503-ACC5-77967696BE1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ompetition Commission presentation templat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0" y="1282535"/>
            <a:ext cx="9905999" cy="5438940"/>
          </a:xfrm>
        </p:spPr>
        <p:txBody>
          <a:bodyPr/>
          <a:lstStyle/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300" dirty="0" smtClean="0">
                <a:solidFill>
                  <a:srgbClr val="003399"/>
                </a:solidFill>
                <a:latin typeface="+mj-lt"/>
              </a:rPr>
              <a:t>The Commission received settlement applications from 21 firms (including the largest 5 construction firms) since the launch.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300" dirty="0" smtClean="0">
                <a:solidFill>
                  <a:srgbClr val="003399"/>
                </a:solidFill>
                <a:latin typeface="+mj-lt"/>
              </a:rPr>
              <a:t>From the 21 firms, 15 firms settled with the Commission, 3 firms (i.e. Group 5, Construction ID  and Power construction) refused to settle.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300" dirty="0" smtClean="0">
                <a:solidFill>
                  <a:srgbClr val="003399"/>
                </a:solidFill>
                <a:latin typeface="+mj-lt"/>
              </a:rPr>
              <a:t>The other 3 firms (</a:t>
            </a:r>
            <a:r>
              <a:rPr lang="en-US" sz="2300" dirty="0" smtClean="0">
                <a:solidFill>
                  <a:srgbClr val="003399"/>
                </a:solidFill>
                <a:latin typeface="+mj-lt"/>
              </a:rPr>
              <a:t>NMC Construction, </a:t>
            </a:r>
            <a:r>
              <a:rPr lang="en-US" sz="2300" dirty="0">
                <a:solidFill>
                  <a:srgbClr val="003399"/>
                </a:solidFill>
                <a:latin typeface="+mj-lt"/>
              </a:rPr>
              <a:t>JT Ross and </a:t>
            </a:r>
            <a:r>
              <a:rPr lang="en-US" sz="2300" dirty="0" err="1" smtClean="0">
                <a:solidFill>
                  <a:srgbClr val="003399"/>
                </a:solidFill>
                <a:latin typeface="+mj-lt"/>
              </a:rPr>
              <a:t>Rodio</a:t>
            </a:r>
            <a:r>
              <a:rPr lang="en-US" sz="2300" dirty="0" smtClean="0">
                <a:solidFill>
                  <a:srgbClr val="003399"/>
                </a:solidFill>
                <a:latin typeface="+mj-lt"/>
              </a:rPr>
              <a:t>) </a:t>
            </a:r>
            <a:r>
              <a:rPr lang="en-ZA" sz="2300" dirty="0" smtClean="0">
                <a:solidFill>
                  <a:srgbClr val="003399"/>
                </a:solidFill>
                <a:latin typeface="+mj-lt"/>
              </a:rPr>
              <a:t>were not liable to settle.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300" dirty="0" smtClean="0">
                <a:solidFill>
                  <a:srgbClr val="003399"/>
                </a:solidFill>
                <a:latin typeface="+mj-lt"/>
              </a:rPr>
              <a:t>Settlement applications revealed 300 projects.</a:t>
            </a:r>
          </a:p>
          <a:p>
            <a:pPr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100" dirty="0" smtClean="0">
                <a:solidFill>
                  <a:srgbClr val="003399"/>
                </a:solidFill>
                <a:latin typeface="+mj-lt"/>
              </a:rPr>
              <a:t>160 prescribed projects</a:t>
            </a:r>
            <a:r>
              <a:rPr lang="en-ZA" sz="2100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ZA" sz="2100" dirty="0" smtClean="0">
                <a:solidFill>
                  <a:srgbClr val="003399"/>
                </a:solidFill>
                <a:latin typeface="+mj-lt"/>
              </a:rPr>
              <a:t>valued at R9,8 billion (Private R7,2 Public R2,6)</a:t>
            </a:r>
          </a:p>
          <a:p>
            <a:pPr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100" dirty="0" smtClean="0">
                <a:solidFill>
                  <a:srgbClr val="003399"/>
                </a:solidFill>
                <a:latin typeface="+mj-lt"/>
              </a:rPr>
              <a:t>140 non-prescribed projects valued at R37,3 billion (Private R11,7 Public R25,5)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ZA" sz="2400" dirty="0" smtClean="0">
              <a:solidFill>
                <a:srgbClr val="003399"/>
              </a:solidFill>
            </a:endParaRPr>
          </a:p>
        </p:txBody>
      </p:sp>
      <p:sp>
        <p:nvSpPr>
          <p:cNvPr id="6148" name="Title 4"/>
          <p:cNvSpPr>
            <a:spLocks noGrp="1"/>
          </p:cNvSpPr>
          <p:nvPr>
            <p:ph type="title"/>
          </p:nvPr>
        </p:nvSpPr>
        <p:spPr>
          <a:xfrm>
            <a:off x="441327" y="152400"/>
            <a:ext cx="6897688" cy="6858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Responses received from Firms </a:t>
            </a: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B2FFF-BECC-4270-A97A-2D9C8877049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ompetition Commission presentation templat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0" y="1282535"/>
            <a:ext cx="9905999" cy="5438940"/>
          </a:xfrm>
        </p:spPr>
        <p:txBody>
          <a:bodyPr/>
          <a:lstStyle/>
          <a:p>
            <a:pPr marL="285750" indent="-285750" algn="just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ZA" sz="2400" dirty="0">
                <a:solidFill>
                  <a:srgbClr val="003399"/>
                </a:solidFill>
              </a:rPr>
              <a:t>The fast track settlement </a:t>
            </a:r>
            <a:r>
              <a:rPr lang="en-ZA" sz="2400" dirty="0" smtClean="0">
                <a:solidFill>
                  <a:srgbClr val="003399"/>
                </a:solidFill>
              </a:rPr>
              <a:t>ran </a:t>
            </a:r>
            <a:r>
              <a:rPr lang="en-ZA" sz="2400" dirty="0">
                <a:solidFill>
                  <a:srgbClr val="003399"/>
                </a:solidFill>
              </a:rPr>
              <a:t>concurrently </a:t>
            </a:r>
            <a:r>
              <a:rPr lang="en-ZA" sz="2400" dirty="0" smtClean="0">
                <a:solidFill>
                  <a:srgbClr val="003399"/>
                </a:solidFill>
              </a:rPr>
              <a:t>with </a:t>
            </a:r>
            <a:r>
              <a:rPr lang="en-ZA" sz="2400" dirty="0">
                <a:solidFill>
                  <a:srgbClr val="003399"/>
                </a:solidFill>
              </a:rPr>
              <a:t>the CLP process.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ZA" sz="2400" dirty="0">
                <a:solidFill>
                  <a:srgbClr val="003399"/>
                </a:solidFill>
              </a:rPr>
              <a:t>Firms were also implicated in prohibited practices they did not disclose. 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ZA" sz="2400" dirty="0">
                <a:solidFill>
                  <a:srgbClr val="003399"/>
                </a:solidFill>
              </a:rPr>
              <a:t>The Commission referred  (i.e. </a:t>
            </a:r>
            <a:r>
              <a:rPr lang="en-ZA" sz="2400" dirty="0" smtClean="0">
                <a:solidFill>
                  <a:srgbClr val="003399"/>
                </a:solidFill>
              </a:rPr>
              <a:t>July 2013) settlement agreements </a:t>
            </a:r>
            <a:r>
              <a:rPr lang="en-ZA" sz="2400" dirty="0">
                <a:solidFill>
                  <a:srgbClr val="003399"/>
                </a:solidFill>
              </a:rPr>
              <a:t>to the Competition Tribunal for them to be made orders of the Tribunal. </a:t>
            </a:r>
            <a:endParaRPr lang="en-GB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ZA" sz="2400" dirty="0" smtClean="0">
                <a:solidFill>
                  <a:srgbClr val="003399"/>
                </a:solidFill>
              </a:rPr>
              <a:t>An </a:t>
            </a:r>
            <a:r>
              <a:rPr lang="en-ZA" sz="2400" dirty="0">
                <a:solidFill>
                  <a:srgbClr val="003399"/>
                </a:solidFill>
              </a:rPr>
              <a:t>envisaged Phase 2 of the investigation project in the construction sector </a:t>
            </a:r>
            <a:r>
              <a:rPr lang="en-ZA" sz="2400" dirty="0" smtClean="0">
                <a:solidFill>
                  <a:srgbClr val="003399"/>
                </a:solidFill>
              </a:rPr>
              <a:t>has commenced.</a:t>
            </a:r>
            <a:endParaRPr lang="en-ZA" sz="2400" dirty="0">
              <a:solidFill>
                <a:srgbClr val="003399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ZA" sz="2400" dirty="0">
                <a:solidFill>
                  <a:srgbClr val="003399"/>
                </a:solidFill>
              </a:rPr>
              <a:t>The purpose</a:t>
            </a:r>
            <a:r>
              <a:rPr lang="en-ZA" sz="2400" b="1" dirty="0">
                <a:solidFill>
                  <a:srgbClr val="003399"/>
                </a:solidFill>
              </a:rPr>
              <a:t> </a:t>
            </a:r>
            <a:r>
              <a:rPr lang="en-ZA" sz="2400" dirty="0">
                <a:solidFill>
                  <a:srgbClr val="003399"/>
                </a:solidFill>
              </a:rPr>
              <a:t>is to prosecute firms that </a:t>
            </a:r>
            <a:r>
              <a:rPr lang="en-ZA" sz="2400" dirty="0" smtClean="0">
                <a:solidFill>
                  <a:srgbClr val="003399"/>
                </a:solidFill>
              </a:rPr>
              <a:t>did </a:t>
            </a:r>
            <a:r>
              <a:rPr lang="en-ZA" sz="2400" dirty="0">
                <a:solidFill>
                  <a:srgbClr val="003399"/>
                </a:solidFill>
              </a:rPr>
              <a:t>not settle undisclosed projects and those firms that did not apply for settlement at all.</a:t>
            </a:r>
            <a:endParaRPr lang="en-GB" sz="20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sz="2000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148" name="Title 4"/>
          <p:cNvSpPr>
            <a:spLocks noGrp="1"/>
          </p:cNvSpPr>
          <p:nvPr>
            <p:ph type="title"/>
          </p:nvPr>
        </p:nvSpPr>
        <p:spPr>
          <a:xfrm>
            <a:off x="441327" y="152400"/>
            <a:ext cx="6897688" cy="6858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Scope of the Investigation </a:t>
            </a: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B2FFF-BECC-4270-A97A-2D9C8877049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7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727075" y="304800"/>
            <a:ext cx="6726238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Project life cycle</a:t>
            </a: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6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829010"/>
              </p:ext>
            </p:extLst>
          </p:nvPr>
        </p:nvGraphicFramePr>
        <p:xfrm>
          <a:off x="373065" y="1520825"/>
          <a:ext cx="90011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5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75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8217725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Calculation of penalties in terms of the Competition Act 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282536"/>
            <a:ext cx="9906000" cy="5575468"/>
          </a:xfrm>
        </p:spPr>
        <p:txBody>
          <a:bodyPr/>
          <a:lstStyle/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The Commission categorised each firm in the relevant sub-sector of the construction industry according to the number of non-prescribed prohibited practices: </a:t>
            </a:r>
          </a:p>
          <a:p>
            <a:pPr marL="460375">
              <a:lnSpc>
                <a:spcPct val="150000"/>
              </a:lnSpc>
              <a:buNone/>
            </a:pPr>
            <a:endParaRPr lang="en-GB" sz="24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02629"/>
              </p:ext>
            </p:extLst>
          </p:nvPr>
        </p:nvGraphicFramePr>
        <p:xfrm>
          <a:off x="344714" y="3154681"/>
          <a:ext cx="894179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585"/>
                <a:gridCol w="4714504"/>
                <a:gridCol w="27907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Category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Number of non-prescribed contraventions by applicant in a sub-sector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Penalty - % of turnover of applicant in the sub-sector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 to 4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1% to 4%</a:t>
                      </a:r>
                      <a:endParaRPr lang="en-Z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 to 12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4% to 7%</a:t>
                      </a:r>
                      <a:endParaRPr lang="en-Z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13 to 22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7% to 10%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23 and over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10% to 12%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mpetition Commission presentation templat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8217725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Calculation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 penalties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 terms of the Competition Act – cont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0" y="1282536"/>
            <a:ext cx="9906000" cy="5575468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The Commission considered the following </a:t>
            </a:r>
            <a:r>
              <a:rPr lang="en-GB" sz="2400" kern="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actors when determining the penalty within the relevant range</a:t>
            </a:r>
            <a:r>
              <a:rPr lang="en-GB" sz="2400" kern="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Number of contraventions in each subsector.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Number of projects won or lost.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The size of the contract.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Whether firm settled any claim for damages.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Annual turnover in each sub-sector.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kern="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Factors mentioned in section 59(3)(a)-(g) of the Competition Act 89 of 1998 as amended (“the Act”) 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kern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kern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kern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GB" sz="2400" kern="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860425" lvl="1">
              <a:lnSpc>
                <a:spcPct val="150000"/>
              </a:lnSpc>
              <a:buNone/>
            </a:pPr>
            <a:r>
              <a:rPr lang="en-GB" sz="1600" dirty="0" smtClean="0"/>
              <a:t>  </a:t>
            </a:r>
          </a:p>
          <a:p>
            <a:pPr marL="460375">
              <a:lnSpc>
                <a:spcPct val="150000"/>
              </a:lnSpc>
              <a:buNone/>
            </a:pPr>
            <a:endParaRPr lang="en-GB" sz="2000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360F-3964-4E4E-BC9D-2164FEFB809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0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340D7FEE45240BB7ED9BE8521FD54" ma:contentTypeVersion="0" ma:contentTypeDescription="Create a new document." ma:contentTypeScope="" ma:versionID="fcb24c5bad6bdf552a0ef7cf90ca5fe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59163A6-E922-49B6-B076-CCE140E45F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986370-5CCC-44AB-9349-E58248A451FB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962521-16A2-45D5-8FC8-94B081E52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1512</Words>
  <Application>Microsoft Office PowerPoint</Application>
  <PresentationFormat>A4 Paper (210x297 mm)</PresentationFormat>
  <Paragraphs>265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Presentation Outline   </vt:lpstr>
      <vt:lpstr>Background  </vt:lpstr>
      <vt:lpstr> Aims/Objectives of the Fast Track Settlement  process </vt:lpstr>
      <vt:lpstr>Responses received from Firms </vt:lpstr>
      <vt:lpstr>Scope of the Investigation </vt:lpstr>
      <vt:lpstr> Project life cycle </vt:lpstr>
      <vt:lpstr>Calculation of penalties in terms of the Competition Act </vt:lpstr>
      <vt:lpstr>Calculation of penalties in terms of the Competition Act – cont.</vt:lpstr>
      <vt:lpstr>Engagement with Stakeholders</vt:lpstr>
      <vt:lpstr>Civil damages process against Firms</vt:lpstr>
      <vt:lpstr>Brief outcome of the Construction Project</vt:lpstr>
      <vt:lpstr>Brief outcome of the Construction Project</vt:lpstr>
      <vt:lpstr>Advocacy </vt:lpstr>
      <vt:lpstr>Objective of Advocacy </vt:lpstr>
      <vt:lpstr>Educating Procurement Officials</vt:lpstr>
      <vt:lpstr>Incorporation into Procurement Policy</vt:lpstr>
      <vt:lpstr>Building Institutional Capacity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Transformation of Print Media</dc:title>
  <dc:creator>Arista Grobler</dc:creator>
  <cp:lastModifiedBy>EGOZI Adi</cp:lastModifiedBy>
  <cp:revision>366</cp:revision>
  <cp:lastPrinted>2012-11-12T10:52:54Z</cp:lastPrinted>
  <dcterms:created xsi:type="dcterms:W3CDTF">2011-02-08T11:51:09Z</dcterms:created>
  <dcterms:modified xsi:type="dcterms:W3CDTF">2016-07-07T08:16:04Z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0x010100414340D7FEE45240BB7ED9BE8521FD54</vt:lpwstr>
  </property>
  <property fmtid="{D5CDD505-2E9C-101B-9397-08002B2CF9AE}" pid="3" name="Venue">
    <vt:lpwstr>Parliament, Cape Town</vt:lpwstr>
  </property>
  <property fmtid="{D5CDD505-2E9C-101B-9397-08002B2CF9AE}" pid="4" name="Presenter">
    <vt:lpwstr>Hardin Ratshisusu</vt:lpwstr>
  </property>
  <property fmtid="{D5CDD505-2E9C-101B-9397-08002B2CF9AE}" pid="5" name="Audience">
    <vt:lpwstr>Porfolio committe on communications </vt:lpwstr>
  </property>
  <property fmtid="{D5CDD505-2E9C-101B-9397-08002B2CF9AE}" pid="6" name="Date">
    <vt:lpwstr>2011-09-20T22:00:00+00:00</vt:lpwstr>
  </property>
</Properties>
</file>