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882"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D9669C9-F71F-4420-A9D0-D1AACEB12B9E}" type="datetimeFigureOut">
              <a:rPr lang="en-ZA" smtClean="0"/>
              <a:pPr/>
              <a:t>2014/12/11</a:t>
            </a:fld>
            <a:endParaRPr lang="en-ZA"/>
          </a:p>
        </p:txBody>
      </p:sp>
      <p:sp>
        <p:nvSpPr>
          <p:cNvPr id="19" name="Footer Placeholder 18"/>
          <p:cNvSpPr>
            <a:spLocks noGrp="1"/>
          </p:cNvSpPr>
          <p:nvPr>
            <p:ph type="ftr" sz="quarter" idx="11"/>
          </p:nvPr>
        </p:nvSpPr>
        <p:spPr/>
        <p:txBody>
          <a:bodyPr/>
          <a:lstStyle/>
          <a:p>
            <a:endParaRPr lang="en-ZA"/>
          </a:p>
        </p:txBody>
      </p:sp>
      <p:sp>
        <p:nvSpPr>
          <p:cNvPr id="27" name="Slide Number Placeholder 26"/>
          <p:cNvSpPr>
            <a:spLocks noGrp="1"/>
          </p:cNvSpPr>
          <p:nvPr>
            <p:ph type="sldNum" sz="quarter" idx="12"/>
          </p:nvPr>
        </p:nvSpPr>
        <p:spPr/>
        <p:txBody>
          <a:bodyPr/>
          <a:lstStyle/>
          <a:p>
            <a:fld id="{C33619F4-DB1A-4C82-B858-DCED2A81F89C}" type="slidenum">
              <a:rPr lang="en-ZA" smtClean="0"/>
              <a:pPr/>
              <a:t>‹#›</a:t>
            </a:fld>
            <a:endParaRPr lang="en-Z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9669C9-F71F-4420-A9D0-D1AACEB12B9E}" type="datetimeFigureOut">
              <a:rPr lang="en-ZA" smtClean="0"/>
              <a:pPr/>
              <a:t>2014/12/11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33619F4-DB1A-4C82-B858-DCED2A81F89C}"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9669C9-F71F-4420-A9D0-D1AACEB12B9E}" type="datetimeFigureOut">
              <a:rPr lang="en-ZA" smtClean="0"/>
              <a:pPr/>
              <a:t>2014/12/11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33619F4-DB1A-4C82-B858-DCED2A81F89C}" type="slidenum">
              <a:rPr lang="en-ZA" smtClean="0"/>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9669C9-F71F-4420-A9D0-D1AACEB12B9E}" type="datetimeFigureOut">
              <a:rPr lang="en-ZA" smtClean="0"/>
              <a:pPr/>
              <a:t>2014/12/11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33619F4-DB1A-4C82-B858-DCED2A81F89C}" type="slidenum">
              <a:rPr lang="en-ZA" smtClean="0"/>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D9669C9-F71F-4420-A9D0-D1AACEB12B9E}" type="datetimeFigureOut">
              <a:rPr lang="en-ZA" smtClean="0"/>
              <a:pPr/>
              <a:t>2014/12/11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33619F4-DB1A-4C82-B858-DCED2A81F89C}" type="slidenum">
              <a:rPr lang="en-ZA" smtClean="0"/>
              <a:pPr/>
              <a:t>‹#›</a:t>
            </a:fld>
            <a:endParaRPr lang="en-Z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D9669C9-F71F-4420-A9D0-D1AACEB12B9E}" type="datetimeFigureOut">
              <a:rPr lang="en-ZA" smtClean="0"/>
              <a:pPr/>
              <a:t>2014/12/11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33619F4-DB1A-4C82-B858-DCED2A81F89C}" type="slidenum">
              <a:rPr lang="en-ZA" smtClean="0"/>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D9669C9-F71F-4420-A9D0-D1AACEB12B9E}" type="datetimeFigureOut">
              <a:rPr lang="en-ZA" smtClean="0"/>
              <a:pPr/>
              <a:t>2014/12/11</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C33619F4-DB1A-4C82-B858-DCED2A81F89C}" type="slidenum">
              <a:rPr lang="en-ZA" smtClean="0"/>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D9669C9-F71F-4420-A9D0-D1AACEB12B9E}" type="datetimeFigureOut">
              <a:rPr lang="en-ZA" smtClean="0"/>
              <a:pPr/>
              <a:t>2014/12/11</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C33619F4-DB1A-4C82-B858-DCED2A81F89C}" type="slidenum">
              <a:rPr lang="en-ZA" smtClean="0"/>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9669C9-F71F-4420-A9D0-D1AACEB12B9E}" type="datetimeFigureOut">
              <a:rPr lang="en-ZA" smtClean="0"/>
              <a:pPr/>
              <a:t>2014/12/11</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C33619F4-DB1A-4C82-B858-DCED2A81F89C}" type="slidenum">
              <a:rPr lang="en-ZA" smtClean="0"/>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D9669C9-F71F-4420-A9D0-D1AACEB12B9E}" type="datetimeFigureOut">
              <a:rPr lang="en-ZA" smtClean="0"/>
              <a:pPr/>
              <a:t>2014/12/11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33619F4-DB1A-4C82-B858-DCED2A81F89C}" type="slidenum">
              <a:rPr lang="en-ZA" smtClean="0"/>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D9669C9-F71F-4420-A9D0-D1AACEB12B9E}" type="datetimeFigureOut">
              <a:rPr lang="en-ZA" smtClean="0"/>
              <a:pPr/>
              <a:t>2014/12/11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a:xfrm>
            <a:off x="8077200" y="6356350"/>
            <a:ext cx="609600" cy="365125"/>
          </a:xfrm>
        </p:spPr>
        <p:txBody>
          <a:bodyPr/>
          <a:lstStyle/>
          <a:p>
            <a:fld id="{C33619F4-DB1A-4C82-B858-DCED2A81F89C}" type="slidenum">
              <a:rPr lang="en-ZA" smtClean="0"/>
              <a:pPr/>
              <a:t>‹#›</a:t>
            </a:fld>
            <a:endParaRPr lang="en-Z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D9669C9-F71F-4420-A9D0-D1AACEB12B9E}" type="datetimeFigureOut">
              <a:rPr lang="en-ZA" smtClean="0"/>
              <a:pPr/>
              <a:t>2014/12/11</a:t>
            </a:fld>
            <a:endParaRPr lang="en-Z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Z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33619F4-DB1A-4C82-B858-DCED2A81F89C}" type="slidenum">
              <a:rPr lang="en-ZA" smtClean="0"/>
              <a:pPr/>
              <a:t>‹#›</a:t>
            </a:fld>
            <a:endParaRPr lang="en-Z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ZA" dirty="0" smtClean="0"/>
              <a:t>Beef Trade and Competition in Botswana </a:t>
            </a:r>
            <a:endParaRPr lang="en-ZA" dirty="0"/>
          </a:p>
        </p:txBody>
      </p:sp>
      <p:sp>
        <p:nvSpPr>
          <p:cNvPr id="3" name="Subtitle 2"/>
          <p:cNvSpPr>
            <a:spLocks noGrp="1"/>
          </p:cNvSpPr>
          <p:nvPr>
            <p:ph type="subTitle" idx="1"/>
          </p:nvPr>
        </p:nvSpPr>
        <p:spPr/>
        <p:txBody>
          <a:bodyPr>
            <a:normAutofit fontScale="92500" lnSpcReduction="10000"/>
          </a:bodyPr>
          <a:lstStyle/>
          <a:p>
            <a:pPr algn="ctr"/>
            <a:r>
              <a:rPr lang="en-ZA" dirty="0" smtClean="0"/>
              <a:t>The Case of Ngamiland and </a:t>
            </a:r>
            <a:r>
              <a:rPr lang="en-ZA" dirty="0" err="1" smtClean="0"/>
              <a:t>Ghanzi</a:t>
            </a:r>
            <a:r>
              <a:rPr lang="en-ZA" dirty="0" smtClean="0"/>
              <a:t> </a:t>
            </a:r>
            <a:endParaRPr lang="en-ZA" dirty="0" smtClean="0"/>
          </a:p>
          <a:p>
            <a:pPr algn="ctr"/>
            <a:r>
              <a:rPr lang="en-ZA" dirty="0" smtClean="0"/>
              <a:t>Roman Grynberg</a:t>
            </a:r>
            <a:endParaRPr lang="en-ZA" dirty="0"/>
          </a:p>
          <a:p>
            <a:pPr algn="ctr"/>
            <a:r>
              <a:rPr lang="en-ZA" dirty="0" smtClean="0"/>
              <a:t>National Competition Conference</a:t>
            </a:r>
          </a:p>
          <a:p>
            <a:pPr algn="ctr"/>
            <a:r>
              <a:rPr lang="en-ZA" dirty="0" smtClean="0"/>
              <a:t>Maun</a:t>
            </a:r>
            <a:r>
              <a:rPr lang="en-ZA" smtClean="0"/>
              <a:t>, Botswana - </a:t>
            </a:r>
            <a:r>
              <a:rPr lang="en-ZA" dirty="0" smtClean="0"/>
              <a:t>13</a:t>
            </a:r>
            <a:r>
              <a:rPr lang="en-ZA" baseline="30000" dirty="0" smtClean="0"/>
              <a:t>th</a:t>
            </a:r>
            <a:r>
              <a:rPr lang="en-ZA" dirty="0" smtClean="0"/>
              <a:t> March 2014</a:t>
            </a:r>
            <a:endParaRPr lang="en-ZA" dirty="0" smtClean="0"/>
          </a:p>
          <a:p>
            <a:pPr algn="ctr"/>
            <a:endParaRPr lang="en-Z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smtClean="0"/>
              <a:t>FMD and the Beef Industry in Ngamiland </a:t>
            </a:r>
            <a:endParaRPr lang="en-ZA" dirty="0"/>
          </a:p>
        </p:txBody>
      </p:sp>
      <p:sp>
        <p:nvSpPr>
          <p:cNvPr id="3" name="Content Placeholder 2"/>
          <p:cNvSpPr>
            <a:spLocks noGrp="1"/>
          </p:cNvSpPr>
          <p:nvPr>
            <p:ph idx="1"/>
          </p:nvPr>
        </p:nvSpPr>
        <p:spPr/>
        <p:txBody>
          <a:bodyPr>
            <a:normAutofit lnSpcReduction="10000"/>
          </a:bodyPr>
          <a:lstStyle/>
          <a:p>
            <a:r>
              <a:rPr lang="en-ZA" dirty="0" smtClean="0"/>
              <a:t>For almost eight years the cattle  industry in Ngamiland has been excluded from both domestic and international trade altogether because of the approach taken by DVS to the treatment of FMD – it has been based on ever more vaccination and more fencing. </a:t>
            </a:r>
          </a:p>
          <a:p>
            <a:r>
              <a:rPr lang="en-ZA" dirty="0" smtClean="0"/>
              <a:t>The policy has failed because of the increasing interaction between buffalo which are main host for FMD and cattle. </a:t>
            </a:r>
          </a:p>
          <a:p>
            <a:r>
              <a:rPr lang="en-ZA" dirty="0" smtClean="0"/>
              <a:t>The consequence has been the impoverishment of the people of Ngamiland ( </a:t>
            </a:r>
            <a:r>
              <a:rPr lang="en-ZA" dirty="0" err="1" smtClean="0"/>
              <a:t>Ovaherero</a:t>
            </a:r>
            <a:r>
              <a:rPr lang="en-ZA" dirty="0" smtClean="0"/>
              <a:t> have asked to return to Namibia) </a:t>
            </a:r>
            <a:endParaRPr lang="en-Z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Commodity Based Trade Approach </a:t>
            </a:r>
            <a:endParaRPr lang="en-ZA" dirty="0"/>
          </a:p>
        </p:txBody>
      </p:sp>
      <p:sp>
        <p:nvSpPr>
          <p:cNvPr id="3" name="Content Placeholder 2"/>
          <p:cNvSpPr>
            <a:spLocks noGrp="1"/>
          </p:cNvSpPr>
          <p:nvPr>
            <p:ph idx="1"/>
          </p:nvPr>
        </p:nvSpPr>
        <p:spPr/>
        <p:txBody>
          <a:bodyPr>
            <a:normAutofit fontScale="92500" lnSpcReduction="20000"/>
          </a:bodyPr>
          <a:lstStyle/>
          <a:p>
            <a:r>
              <a:rPr lang="en-ZA" dirty="0" smtClean="0"/>
              <a:t>Under the OIE rules if you have FMD in your area you can’t export but the world’s biggest exporter of beef by volume is India and it has endemic FMD? </a:t>
            </a:r>
          </a:p>
          <a:p>
            <a:r>
              <a:rPr lang="en-ZA" dirty="0" smtClean="0"/>
              <a:t>How is it possible to export – there is an approach to management of trade which is compatible with the rules of the WTO which allows exports. This called Commodity based trade </a:t>
            </a:r>
          </a:p>
          <a:p>
            <a:r>
              <a:rPr lang="en-ZA" dirty="0" smtClean="0"/>
              <a:t>As long as the animal is itself not infected with FMD there is nothing wrong with beef from an FMD areas as long as it is deboned, lymph nodes removed and Ph Levels controlled. This approach is recognized by the OIE.  </a:t>
            </a:r>
          </a:p>
          <a:p>
            <a:r>
              <a:rPr lang="en-ZA" dirty="0" smtClean="0"/>
              <a:t>It is possible to trade beef from the red zone to the green zone but the EU will not accept this. </a:t>
            </a:r>
            <a:endParaRPr lang="en-Z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smtClean="0"/>
              <a:t>How do we save Ngamiland from Economic Ruin? </a:t>
            </a:r>
            <a:endParaRPr lang="en-ZA" dirty="0"/>
          </a:p>
        </p:txBody>
      </p:sp>
      <p:sp>
        <p:nvSpPr>
          <p:cNvPr id="3" name="Content Placeholder 2"/>
          <p:cNvSpPr>
            <a:spLocks noGrp="1"/>
          </p:cNvSpPr>
          <p:nvPr>
            <p:ph idx="1"/>
          </p:nvPr>
        </p:nvSpPr>
        <p:spPr>
          <a:xfrm>
            <a:off x="0" y="1935480"/>
            <a:ext cx="9144000" cy="4389120"/>
          </a:xfrm>
        </p:spPr>
        <p:txBody>
          <a:bodyPr>
            <a:normAutofit fontScale="92500" lnSpcReduction="10000"/>
          </a:bodyPr>
          <a:lstStyle/>
          <a:p>
            <a:r>
              <a:rPr lang="en-ZA" dirty="0" smtClean="0"/>
              <a:t>Need to move over to </a:t>
            </a:r>
            <a:r>
              <a:rPr lang="en-ZA" b="1" u="sng" dirty="0" smtClean="0"/>
              <a:t>commodity based trade </a:t>
            </a:r>
            <a:r>
              <a:rPr lang="en-ZA" dirty="0" smtClean="0"/>
              <a:t>system</a:t>
            </a:r>
          </a:p>
          <a:p>
            <a:r>
              <a:rPr lang="en-ZA" dirty="0" smtClean="0"/>
              <a:t>Zimbabwe has abandoned the approach   we are using and has moved over to commodity based trade. It is now exporting beef to Angola</a:t>
            </a:r>
          </a:p>
          <a:p>
            <a:r>
              <a:rPr lang="en-ZA" dirty="0" smtClean="0"/>
              <a:t> We need to undertake </a:t>
            </a:r>
            <a:r>
              <a:rPr lang="en-ZA" u="sng" dirty="0" smtClean="0"/>
              <a:t>a risk assessment in Ngamiland </a:t>
            </a:r>
            <a:r>
              <a:rPr lang="en-ZA" dirty="0" smtClean="0"/>
              <a:t>to demonstrate to the EU that there is no risk of our exports  of beef from the green zone infecting EU cattle if we allow trade from Ngamiland to the rest of Botswana </a:t>
            </a:r>
          </a:p>
          <a:p>
            <a:r>
              <a:rPr lang="en-ZA" dirty="0" smtClean="0"/>
              <a:t>The  beef from Ngamiland will not be able to achieve EU prices as long as there is FMD- EU will never accept CBT but we can sell Ngamiland beef to the rest of Botswana and use green zone beef for export to the EU. </a:t>
            </a:r>
            <a:endParaRPr lang="en-Z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ZA" dirty="0" smtClean="0"/>
              <a:t>Some  serious problems with this approach </a:t>
            </a:r>
            <a:endParaRPr lang="en-ZA" dirty="0"/>
          </a:p>
        </p:txBody>
      </p:sp>
      <p:sp>
        <p:nvSpPr>
          <p:cNvPr id="3" name="Content Placeholder 2"/>
          <p:cNvSpPr>
            <a:spLocks noGrp="1"/>
          </p:cNvSpPr>
          <p:nvPr>
            <p:ph idx="1"/>
          </p:nvPr>
        </p:nvSpPr>
        <p:spPr>
          <a:xfrm>
            <a:off x="457200" y="1935480"/>
            <a:ext cx="8507288" cy="4389120"/>
          </a:xfrm>
        </p:spPr>
        <p:txBody>
          <a:bodyPr>
            <a:normAutofit fontScale="92500" lnSpcReduction="20000"/>
          </a:bodyPr>
          <a:lstStyle/>
          <a:p>
            <a:r>
              <a:rPr lang="en-ZA" dirty="0" smtClean="0"/>
              <a:t>Batswana don’t want deboned beef they want low cost brisket on the bone for a </a:t>
            </a:r>
            <a:r>
              <a:rPr lang="en-ZA" dirty="0" err="1" smtClean="0"/>
              <a:t>brai</a:t>
            </a:r>
            <a:r>
              <a:rPr lang="en-ZA" dirty="0" smtClean="0"/>
              <a:t>. </a:t>
            </a:r>
          </a:p>
          <a:p>
            <a:r>
              <a:rPr lang="en-ZA" dirty="0" smtClean="0"/>
              <a:t>If we accept CBT for Ngamiland we will have  no scientific basis for not allowing Zimbabwean beef to enter our market. </a:t>
            </a:r>
          </a:p>
          <a:p>
            <a:r>
              <a:rPr lang="en-ZA" dirty="0" smtClean="0"/>
              <a:t>On the horizon is the issue, apparently distant, of Tanzanian and Ethiopian beef which has endemic FMD and if permitted would decrease prices substantially in southern Africa </a:t>
            </a:r>
          </a:p>
          <a:p>
            <a:r>
              <a:rPr lang="en-ZA" dirty="0" smtClean="0"/>
              <a:t>Namibia is already moving in this direction with the Caprivi Strip which has the same issues as Ngamiland </a:t>
            </a:r>
          </a:p>
          <a:p>
            <a:r>
              <a:rPr lang="en-ZA" dirty="0" smtClean="0"/>
              <a:t>Botswana is a  signatory to the </a:t>
            </a:r>
            <a:r>
              <a:rPr lang="en-ZA" dirty="0" err="1" smtClean="0"/>
              <a:t>Phakalane</a:t>
            </a:r>
            <a:r>
              <a:rPr lang="en-ZA" dirty="0" smtClean="0"/>
              <a:t> Declaration of SADC  which endorses CBT but does nothing to implement.</a:t>
            </a:r>
          </a:p>
          <a:p>
            <a:r>
              <a:rPr lang="en-ZA" dirty="0" smtClean="0"/>
              <a:t>CBT at least allows some market access and decreases the clash b/w wildlife i.e. Tourism and agriculture. </a:t>
            </a:r>
          </a:p>
          <a:p>
            <a:endParaRPr lang="en-ZA" dirty="0" smtClean="0"/>
          </a:p>
          <a:p>
            <a:endParaRPr lang="en-Z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Competition in the Beef Trade </a:t>
            </a:r>
            <a:endParaRPr lang="en-ZA" dirty="0"/>
          </a:p>
        </p:txBody>
      </p:sp>
      <p:sp>
        <p:nvSpPr>
          <p:cNvPr id="3" name="Content Placeholder 2"/>
          <p:cNvSpPr>
            <a:spLocks noGrp="1"/>
          </p:cNvSpPr>
          <p:nvPr>
            <p:ph idx="1"/>
          </p:nvPr>
        </p:nvSpPr>
        <p:spPr>
          <a:xfrm>
            <a:off x="457200" y="1935480"/>
            <a:ext cx="8686800" cy="4389120"/>
          </a:xfrm>
        </p:spPr>
        <p:txBody>
          <a:bodyPr>
            <a:normAutofit/>
          </a:bodyPr>
          <a:lstStyle/>
          <a:p>
            <a:r>
              <a:rPr lang="en-ZA" dirty="0" smtClean="0"/>
              <a:t>Sir Seretse </a:t>
            </a:r>
            <a:r>
              <a:rPr lang="en-ZA" dirty="0" err="1" smtClean="0"/>
              <a:t>Khama</a:t>
            </a:r>
            <a:r>
              <a:rPr lang="en-ZA" dirty="0" smtClean="0"/>
              <a:t> nationalised the abattoir at </a:t>
            </a:r>
            <a:r>
              <a:rPr lang="en-ZA" dirty="0" err="1" smtClean="0"/>
              <a:t>Lobatse</a:t>
            </a:r>
            <a:r>
              <a:rPr lang="en-ZA" dirty="0" smtClean="0"/>
              <a:t> at independence. He was not given to policies of state ownership  so why did he do it? </a:t>
            </a:r>
          </a:p>
          <a:p>
            <a:r>
              <a:rPr lang="en-ZA" dirty="0" smtClean="0"/>
              <a:t>The abattoir at the time needed a minimum throughput of some 70,000 head to be economic. There was not sufficient herd and off-take for one abattoir to exist economically. </a:t>
            </a:r>
            <a:r>
              <a:rPr lang="en-ZA" b="1" dirty="0" smtClean="0"/>
              <a:t>It was a natural monopoly</a:t>
            </a:r>
            <a:r>
              <a:rPr lang="en-ZA" dirty="0" smtClean="0"/>
              <a:t> and could not stay in the hands of a private firm such as the owner CDC.</a:t>
            </a:r>
          </a:p>
          <a:p>
            <a:r>
              <a:rPr lang="en-ZA" dirty="0" smtClean="0"/>
              <a:t>BMC was given a legal monopoly on exports on the condition it paid reasonable prices.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Competition in the Beef Trade </a:t>
            </a:r>
            <a:endParaRPr lang="en-ZA" dirty="0"/>
          </a:p>
        </p:txBody>
      </p:sp>
      <p:sp>
        <p:nvSpPr>
          <p:cNvPr id="3" name="Content Placeholder 2"/>
          <p:cNvSpPr>
            <a:spLocks noGrp="1"/>
          </p:cNvSpPr>
          <p:nvPr>
            <p:ph idx="1"/>
          </p:nvPr>
        </p:nvSpPr>
        <p:spPr>
          <a:xfrm>
            <a:off x="457200" y="1935480"/>
            <a:ext cx="8686800" cy="4389120"/>
          </a:xfrm>
        </p:spPr>
        <p:txBody>
          <a:bodyPr>
            <a:normAutofit fontScale="92500" lnSpcReduction="20000"/>
          </a:bodyPr>
          <a:lstStyle/>
          <a:p>
            <a:r>
              <a:rPr lang="en-ZA" dirty="0" smtClean="0"/>
              <a:t>With the demands of EU compliance there has been no study  of what is the minimum efficient scale for an abattoir now but BMC now requires somewhere around 230,000-250,000 head to operate at full capacity. 2010 was its best year  for  along time at 179,000 head</a:t>
            </a:r>
          </a:p>
          <a:p>
            <a:r>
              <a:rPr lang="en-ZA" dirty="0" smtClean="0"/>
              <a:t>Farmers in </a:t>
            </a:r>
            <a:r>
              <a:rPr lang="en-ZA" dirty="0" err="1" smtClean="0"/>
              <a:t>Ghanzi</a:t>
            </a:r>
            <a:r>
              <a:rPr lang="en-ZA" dirty="0" smtClean="0"/>
              <a:t> want another abattoir. But profitability at BMC rests on greater throughput. </a:t>
            </a:r>
            <a:r>
              <a:rPr lang="en-ZA" b="1" dirty="0" smtClean="0"/>
              <a:t>More abattoirs simply mean less profits because they divide a limited throughput</a:t>
            </a:r>
            <a:r>
              <a:rPr lang="en-ZA" dirty="0" smtClean="0"/>
              <a:t>. But that does not mean that one abattoir will make profits- witness  BMC. </a:t>
            </a:r>
          </a:p>
          <a:p>
            <a:r>
              <a:rPr lang="en-ZA" dirty="0" smtClean="0"/>
              <a:t>In Namibia they have  an independent abattoir at </a:t>
            </a:r>
            <a:r>
              <a:rPr lang="en-ZA" dirty="0" err="1" smtClean="0"/>
              <a:t>Vytflei</a:t>
            </a:r>
            <a:r>
              <a:rPr lang="en-ZA" dirty="0" smtClean="0"/>
              <a:t> which has not yet made a profit because it does not have sufficient throughput. Namibia has the same problem because of </a:t>
            </a:r>
            <a:r>
              <a:rPr lang="en-ZA" dirty="0" err="1" smtClean="0"/>
              <a:t>weaner</a:t>
            </a:r>
            <a:r>
              <a:rPr lang="en-ZA" dirty="0" smtClean="0"/>
              <a:t> exports to RSA</a:t>
            </a:r>
            <a:endParaRPr lang="en-Z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p:nvPr/>
        </p:nvPicPr>
        <p:blipFill>
          <a:blip r:embed="rId2" cstate="print"/>
          <a:srcRect/>
          <a:stretch>
            <a:fillRect/>
          </a:stretch>
        </p:blipFill>
        <p:spPr bwMode="auto">
          <a:xfrm>
            <a:off x="1600200" y="764704"/>
            <a:ext cx="5943600" cy="568863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If we want improved performance from BMC what should we do? </a:t>
            </a:r>
            <a:endParaRPr lang="en-ZA" dirty="0"/>
          </a:p>
        </p:txBody>
      </p:sp>
      <p:sp>
        <p:nvSpPr>
          <p:cNvPr id="3" name="Content Placeholder 2"/>
          <p:cNvSpPr>
            <a:spLocks noGrp="1"/>
          </p:cNvSpPr>
          <p:nvPr>
            <p:ph idx="1"/>
          </p:nvPr>
        </p:nvSpPr>
        <p:spPr/>
        <p:txBody>
          <a:bodyPr>
            <a:normAutofit fontScale="85000" lnSpcReduction="20000"/>
          </a:bodyPr>
          <a:lstStyle/>
          <a:p>
            <a:r>
              <a:rPr lang="en-ZA" dirty="0" smtClean="0"/>
              <a:t>BMC absorbs all the surplus generated by European exports- in 2010 the farmer got nothing! BMC lost P727 million b/w 2009-2012. </a:t>
            </a:r>
          </a:p>
          <a:p>
            <a:r>
              <a:rPr lang="en-ZA" dirty="0" smtClean="0"/>
              <a:t>Farmer needs to be protected by a  modified form of Export Parity Pricing because otherwise they become the residual claimant on BMC revenues</a:t>
            </a:r>
          </a:p>
          <a:p>
            <a:r>
              <a:rPr lang="en-ZA" dirty="0" smtClean="0"/>
              <a:t>Need to assure that BMC is managed competitively and efficiently. You have to sack some 500 workers and close at least one abattoir. </a:t>
            </a:r>
          </a:p>
          <a:p>
            <a:r>
              <a:rPr lang="en-ZA" dirty="0" smtClean="0"/>
              <a:t>Privatise its management – but only worthwhile if government has the will to run it like a business and keep political considerations out. </a:t>
            </a:r>
          </a:p>
          <a:p>
            <a:r>
              <a:rPr lang="en-ZA" dirty="0" smtClean="0"/>
              <a:t>Allow it to operate as a custom abattoir where many companies can pay for its services and they can export. </a:t>
            </a:r>
          </a:p>
          <a:p>
            <a:pPr>
              <a:buNone/>
            </a:pPr>
            <a:endParaRPr lang="en-Z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477</TotalTime>
  <Words>868</Words>
  <Application>Microsoft Office PowerPoint</Application>
  <PresentationFormat>On-screen Show (4:3)</PresentationFormat>
  <Paragraphs>40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Beef Trade and Competition in Botswana </vt:lpstr>
      <vt:lpstr>FMD and the Beef Industry in Ngamiland </vt:lpstr>
      <vt:lpstr>Commodity Based Trade Approach </vt:lpstr>
      <vt:lpstr>How do we save Ngamiland from Economic Ruin? </vt:lpstr>
      <vt:lpstr>Some  serious problems with this approach </vt:lpstr>
      <vt:lpstr>Competition in the Beef Trade </vt:lpstr>
      <vt:lpstr>Competition in the Beef Trade </vt:lpstr>
      <vt:lpstr>PowerPoint Presentation</vt:lpstr>
      <vt:lpstr>If we want improved performance from BMC what should we do? </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Beef Trade and Competition in Botswana</dc:title>
  <dc:creator>R. Grynberg</dc:creator>
  <cp:lastModifiedBy>Gladys Ramadi</cp:lastModifiedBy>
  <cp:revision>35</cp:revision>
  <dcterms:created xsi:type="dcterms:W3CDTF">2014-03-11T06:57:59Z</dcterms:created>
  <dcterms:modified xsi:type="dcterms:W3CDTF">2014-12-11T12:21:11Z</dcterms:modified>
</cp:coreProperties>
</file>