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Slide" id="{BD64FABA-015B-47E4-948B-4204DE8DE813}">
          <p14:sldIdLst>
            <p14:sldId id="256"/>
          </p14:sldIdLst>
        </p14:section>
        <p14:section name="BodySlides" id="{49A2F6FE-32FD-44E8-8AD0-35C5D28A0072}">
          <p14:sldIdLst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  <p14:section name="LastSlide" id="{AF7123CF-451F-4A82-9924-D39A1A2F3A5B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39EE5-D4E1-47A7-920C-2A1E43759420}" type="datetimeFigureOut">
              <a:rPr lang="en-US" smtClean="0"/>
              <a:pPr/>
              <a:t>12/11/2014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0D208-67DF-423C-94E2-731D9E2E8B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018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1F5E0-D423-433E-9B3E-2738EA55529B}" type="datetimeFigureOut">
              <a:rPr lang="en-US" smtClean="0"/>
              <a:pPr/>
              <a:t>12/11/2014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D608A-97A5-4857-9490-633467BA96A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1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D608A-97A5-4857-9490-633467BA96A1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F444-3F6B-4E16-AD4F-366083A027BD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69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CB52C-BEBC-45D4-9898-A5084D77B34C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C83C-0F17-4540-9EE6-6DA7BCA0606A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72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A logo landscap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800" y="6019316"/>
            <a:ext cx="2438400" cy="76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04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D7D3D-65C0-48DE-90F4-19D936261B0D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5D2A-BD00-4593-9E87-4A4F6A997B15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8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C70F8-B069-44DB-8B61-974E00A052CF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50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68CBB-1115-49F4-AAED-D2ED6C1B979C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6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39C-5E3E-48A4-B0B2-0459CB82FBE8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49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CA01-1A66-476F-BBB4-0FFD9E717FD1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7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C7-21D3-46C6-86A5-FF1421395F44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4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EC375-BB7C-43A8-9E47-1543C06A0034}" type="datetime1">
              <a:rPr lang="en-US" smtClean="0"/>
              <a:pPr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9CBCF-2C80-47CE-B879-9D17AAB18B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2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ompetitionauthority@gmail.co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>
            <p:ph type="ctrTitle"/>
          </p:nvPr>
        </p:nvSpPr>
        <p:spPr>
          <a:xfrm>
            <a:off x="628650" y="2857496"/>
            <a:ext cx="7697788" cy="289560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INVESTIGATION AND ENFORCEMENT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Presentation by </a:t>
            </a:r>
            <a:br>
              <a:rPr lang="en-US" sz="2400" dirty="0" smtClean="0"/>
            </a:br>
            <a:r>
              <a:rPr lang="en-US" sz="2400" dirty="0" smtClean="0"/>
              <a:t>Duncan T. </a:t>
            </a:r>
            <a:r>
              <a:rPr lang="en-US" sz="2400" dirty="0" err="1" smtClean="0"/>
              <a:t>Morotsi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15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March 2012</a:t>
            </a:r>
            <a:br>
              <a:rPr lang="en-US" sz="1800" dirty="0" smtClean="0"/>
            </a:br>
            <a:endParaRPr lang="en-US" sz="1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7" descr="C:\Documents and Settings\kro46759\Desktop\TURQUISEbann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40313"/>
            <a:ext cx="91440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037" y="1499744"/>
            <a:ext cx="4301446" cy="134505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Interim Relief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Direction given by Commission whilst investigations are ongoing, to prevent conduct under investigation causing irreparable damage to a particular person </a:t>
            </a:r>
            <a:r>
              <a:rPr lang="en-US" smtClean="0"/>
              <a:t>or category </a:t>
            </a:r>
            <a:r>
              <a:rPr lang="en-US" dirty="0" smtClean="0"/>
              <a:t>of persons or for protecting public interest </a:t>
            </a:r>
          </a:p>
          <a:p>
            <a:r>
              <a:rPr lang="en-US" dirty="0" smtClean="0"/>
              <a:t>When does it apply?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the punishment for Infringement of the Competition Act?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constitutes an infringement?</a:t>
            </a:r>
          </a:p>
          <a:p>
            <a:r>
              <a:rPr lang="en-US" dirty="0" smtClean="0"/>
              <a:t>Hindering and obstructing</a:t>
            </a:r>
          </a:p>
          <a:p>
            <a:r>
              <a:rPr lang="en-US" dirty="0" smtClean="0"/>
              <a:t>Unduly influencing a person</a:t>
            </a:r>
          </a:p>
          <a:p>
            <a:r>
              <a:rPr lang="en-US" dirty="0" smtClean="0"/>
              <a:t>Refusing to provide information</a:t>
            </a:r>
          </a:p>
          <a:p>
            <a:r>
              <a:rPr lang="en-US" dirty="0" smtClean="0"/>
              <a:t>Refusing to produce a document that is in your possession </a:t>
            </a:r>
          </a:p>
          <a:p>
            <a:r>
              <a:rPr lang="en-US" dirty="0" smtClean="0"/>
              <a:t>Failing to attend a hearing without reasonable cause</a:t>
            </a:r>
          </a:p>
          <a:p>
            <a:r>
              <a:rPr lang="en-US" dirty="0" smtClean="0"/>
              <a:t>Refusing to take oath or affirmation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the punishment for Infringement of the Competition Act? Cont’d…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Doing anything calculated to influencing the Commission or any member of the Authority concerning a matter before them</a:t>
            </a:r>
          </a:p>
          <a:p>
            <a:pPr algn="just"/>
            <a:r>
              <a:rPr lang="en-US" dirty="0" smtClean="0"/>
              <a:t>Knowingly giving false information</a:t>
            </a:r>
          </a:p>
          <a:p>
            <a:pPr algn="just"/>
            <a:r>
              <a:rPr lang="en-US" dirty="0" smtClean="0"/>
              <a:t>Defaming a member of the Commission in his/her official capacity</a:t>
            </a:r>
          </a:p>
          <a:p>
            <a:pPr algn="just"/>
            <a:r>
              <a:rPr lang="en-US" dirty="0" smtClean="0"/>
              <a:t>Failure to comply with an Order of the Commission</a:t>
            </a:r>
          </a:p>
          <a:p>
            <a:pPr algn="just"/>
            <a:r>
              <a:rPr lang="en-US" dirty="0" smtClean="0"/>
              <a:t>Disclosure of confidential information by Commissioners and Authority staff</a:t>
            </a:r>
          </a:p>
          <a:p>
            <a:pPr algn="just"/>
            <a:r>
              <a:rPr lang="en-US" dirty="0" smtClean="0"/>
              <a:t>Failure to disclose a direct/indirect financial interest by a Commissioner or staff member</a:t>
            </a:r>
          </a:p>
          <a:p>
            <a:pPr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For all the above offences the punishment is a fine not exceeding P30 000.00 or to imprisonment for a term not exceeding two (2) years.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is the punishment for Infringement of the Competition Act? Cont’d…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Failure to comply with an Order of the Commission attracts a fine not exceeding P500 000.00 or to imprisonment for a term not exceeding ten (10) years.</a:t>
            </a:r>
          </a:p>
          <a:p>
            <a:pPr algn="just"/>
            <a:r>
              <a:rPr lang="en-US" dirty="0" smtClean="0"/>
              <a:t>Fines are paid to the Consolidated Fund</a:t>
            </a:r>
          </a:p>
          <a:p>
            <a:pPr marL="0" indent="0" algn="just">
              <a:buNone/>
            </a:pPr>
            <a:r>
              <a:rPr lang="en-US" dirty="0" smtClean="0"/>
              <a:t>The Authority does not impose criminal sanctions all infringements are to be taken before a Court of law.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Commission can apply to the High Court to enforce payment (not exceeding 10% of the turnover of the enterprise) (Restrictive Agreements)</a:t>
            </a:r>
          </a:p>
          <a:p>
            <a:pPr algn="just"/>
            <a:r>
              <a:rPr lang="en-US" dirty="0" smtClean="0"/>
              <a:t>Where the enterprise has failed to comply with directions issued pursuant to the Commission’s powers (exemptions). Apply to the High Court for a compelling Order together with Costs.</a:t>
            </a:r>
          </a:p>
          <a:p>
            <a:pPr algn="just"/>
            <a:r>
              <a:rPr lang="en-US" dirty="0" smtClean="0"/>
              <a:t>Where the enterprise does not comply with directions issued by the Authority during merger control or assessment. Apply to the High Court for a compelling Order together with costs.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Documents and Settings\kro46759\Desktop\TURQUISEbann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29198"/>
            <a:ext cx="9144000" cy="161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00100" y="1785926"/>
            <a:ext cx="7072361" cy="400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GB" sz="1600" dirty="0" smtClean="0"/>
          </a:p>
          <a:p>
            <a:pPr algn="ctr">
              <a:lnSpc>
                <a:spcPct val="120000"/>
              </a:lnSpc>
              <a:buNone/>
            </a:pPr>
            <a:r>
              <a:rPr lang="en-GB" sz="4400" dirty="0" smtClean="0"/>
              <a:t>Thank you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Legal and Enforcement Department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Competition Authority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Ground Floor, Plot 50664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Fairground Office Park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Private Bag 00101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Gaborone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Tel: (267) 393 4278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Fax: (267) 312 1013</a:t>
            </a:r>
          </a:p>
          <a:p>
            <a:pPr>
              <a:lnSpc>
                <a:spcPct val="120000"/>
              </a:lnSpc>
              <a:buNone/>
            </a:pPr>
            <a:r>
              <a:rPr lang="en-GB" dirty="0" smtClean="0"/>
              <a:t>Email: </a:t>
            </a:r>
            <a:r>
              <a:rPr lang="en-GB" dirty="0" smtClean="0">
                <a:hlinkClick r:id="rId3"/>
              </a:rPr>
              <a:t>competitionauthority@gmail.com</a:t>
            </a:r>
            <a:endParaRPr lang="en-GB" dirty="0" smtClean="0"/>
          </a:p>
          <a:p>
            <a:pPr algn="ctr" eaLnBrk="1" hangingPunct="1">
              <a:spcBef>
                <a:spcPct val="50000"/>
              </a:spcBef>
              <a:buClr>
                <a:srgbClr val="F87600"/>
              </a:buClr>
              <a:buSzPct val="90000"/>
              <a:buFont typeface="Symbol" pitchFamily="18" charset="2"/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 descr="CA logo landscap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356" y="428604"/>
            <a:ext cx="5572164" cy="135986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0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 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What triggers an investigation?</a:t>
            </a:r>
          </a:p>
          <a:p>
            <a:r>
              <a:rPr lang="en-US" dirty="0" smtClean="0"/>
              <a:t>What do we investigate?</a:t>
            </a:r>
          </a:p>
          <a:p>
            <a:r>
              <a:rPr lang="en-US" dirty="0" smtClean="0"/>
              <a:t>Process of Investigation</a:t>
            </a:r>
          </a:p>
          <a:p>
            <a:r>
              <a:rPr lang="en-US" dirty="0" smtClean="0"/>
              <a:t>Corporate Leniency Policy</a:t>
            </a:r>
          </a:p>
          <a:p>
            <a:r>
              <a:rPr lang="en-US" dirty="0" smtClean="0"/>
              <a:t>Interim Relief</a:t>
            </a:r>
          </a:p>
          <a:p>
            <a:r>
              <a:rPr lang="en-US" dirty="0" smtClean="0"/>
              <a:t>Punishment for Infringement of the Act</a:t>
            </a:r>
          </a:p>
          <a:p>
            <a:r>
              <a:rPr lang="en-US" dirty="0" smtClean="0"/>
              <a:t>Enforcement</a:t>
            </a:r>
          </a:p>
          <a:p>
            <a:endParaRPr lang="en-US" dirty="0"/>
          </a:p>
        </p:txBody>
      </p:sp>
      <p:pic>
        <p:nvPicPr>
          <p:cNvPr id="5" name="Picture 4" descr="Scales of justice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3499" y="428604"/>
            <a:ext cx="1846883" cy="228601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The Competition Act (CAP 46:09) provides for certain procedures to be followed when gathering evidence for purposes of administering certain parts of the Act.</a:t>
            </a:r>
          </a:p>
          <a:p>
            <a:pPr marL="0" indent="0" algn="just">
              <a:buNone/>
            </a:pPr>
            <a:endParaRPr lang="en-US" u="sng" dirty="0" smtClean="0"/>
          </a:p>
          <a:p>
            <a:pPr algn="just"/>
            <a:r>
              <a:rPr lang="en-US" dirty="0" smtClean="0"/>
              <a:t>The purpose of an investigation is to obtain facts, sufficient enough to enable the Authority to determine if the allegations of anti-competitive practices are substantiated through  the lawful obtaining of data, documents or any other information from the relevant enterprise or persons.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Triggers An Investigation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Information received from the following sources</a:t>
            </a:r>
          </a:p>
          <a:p>
            <a:r>
              <a:rPr lang="en-US" dirty="0" smtClean="0"/>
              <a:t>A written complaint</a:t>
            </a:r>
          </a:p>
          <a:p>
            <a:r>
              <a:rPr lang="en-US" dirty="0" smtClean="0"/>
              <a:t>An anonymous source</a:t>
            </a:r>
          </a:p>
          <a:p>
            <a:r>
              <a:rPr lang="en-US" dirty="0" smtClean="0"/>
              <a:t>Media reports</a:t>
            </a:r>
          </a:p>
          <a:p>
            <a:r>
              <a:rPr lang="en-US" dirty="0" smtClean="0"/>
              <a:t>Parliamentary or Council debates</a:t>
            </a:r>
          </a:p>
          <a:p>
            <a:r>
              <a:rPr lang="en-US" dirty="0" smtClean="0"/>
              <a:t>The initiative of the Authority</a:t>
            </a:r>
          </a:p>
          <a:p>
            <a:r>
              <a:rPr lang="en-US" dirty="0" smtClean="0"/>
              <a:t>A walk-in report</a:t>
            </a:r>
          </a:p>
          <a:p>
            <a:r>
              <a:rPr lang="en-US" dirty="0" smtClean="0"/>
              <a:t>Publications by academics etc…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 we Investigate?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Horizontal Agreements (cartels)</a:t>
            </a:r>
          </a:p>
          <a:p>
            <a:r>
              <a:rPr lang="en-US" dirty="0" smtClean="0"/>
              <a:t>Vertical Agreements (distribution agreements)</a:t>
            </a:r>
          </a:p>
          <a:p>
            <a:r>
              <a:rPr lang="en-US" dirty="0" smtClean="0"/>
              <a:t>Failure to comply with directions issued by the Authority under merger control</a:t>
            </a:r>
          </a:p>
          <a:p>
            <a:r>
              <a:rPr lang="en-US" dirty="0" smtClean="0"/>
              <a:t>Abuse of Dominance (what is it? United Brands v Commission of the European Communities)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do we Investigate Cont’d…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Instances of Abuse</a:t>
            </a:r>
          </a:p>
          <a:p>
            <a:pPr>
              <a:buFontTx/>
              <a:buChar char="-"/>
            </a:pPr>
            <a:r>
              <a:rPr lang="en-US" dirty="0" smtClean="0"/>
              <a:t>Restrictive conditions abuse</a:t>
            </a:r>
          </a:p>
          <a:p>
            <a:pPr>
              <a:buFontTx/>
              <a:buChar char="-"/>
            </a:pPr>
            <a:r>
              <a:rPr lang="en-US" dirty="0" smtClean="0"/>
              <a:t>Refusal to supply abuse</a:t>
            </a:r>
          </a:p>
          <a:p>
            <a:pPr marL="0" indent="0">
              <a:buNone/>
            </a:pPr>
            <a:r>
              <a:rPr lang="en-US" dirty="0" smtClean="0"/>
              <a:t>-  Discriminatory pricing abuse</a:t>
            </a:r>
          </a:p>
          <a:p>
            <a:pPr>
              <a:buFontTx/>
              <a:buChar char="-"/>
            </a:pPr>
            <a:r>
              <a:rPr lang="en-US" dirty="0" smtClean="0"/>
              <a:t>Exploitative abuse</a:t>
            </a:r>
          </a:p>
          <a:p>
            <a:pPr>
              <a:buFontTx/>
              <a:buChar char="-"/>
            </a:pPr>
            <a:r>
              <a:rPr lang="en-US" dirty="0" smtClean="0"/>
              <a:t>Tying abuse (See Microsoft Case)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 of Investigation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Investigation with or without Notice</a:t>
            </a:r>
          </a:p>
          <a:p>
            <a:r>
              <a:rPr lang="en-US" dirty="0" smtClean="0"/>
              <a:t>Service of Notice</a:t>
            </a:r>
          </a:p>
          <a:p>
            <a:r>
              <a:rPr lang="en-US" dirty="0" smtClean="0"/>
              <a:t>Entry, Search and seizure of Premises</a:t>
            </a:r>
          </a:p>
          <a:p>
            <a:r>
              <a:rPr lang="en-US" dirty="0" smtClean="0"/>
              <a:t>Entry and Search with or without a warrant</a:t>
            </a:r>
          </a:p>
          <a:p>
            <a:r>
              <a:rPr lang="en-US" dirty="0" smtClean="0"/>
              <a:t>The right to legal counsel</a:t>
            </a:r>
          </a:p>
          <a:p>
            <a:r>
              <a:rPr lang="en-US" dirty="0" smtClean="0"/>
              <a:t>Seizure of documents and other materials</a:t>
            </a:r>
          </a:p>
          <a:p>
            <a:r>
              <a:rPr lang="en-US" dirty="0" smtClean="0"/>
              <a:t>Legal Privilege</a:t>
            </a:r>
          </a:p>
          <a:p>
            <a:r>
              <a:rPr lang="en-US" dirty="0" smtClean="0"/>
              <a:t>Power to compel a person to give information or  to produce documents or any article </a:t>
            </a:r>
          </a:p>
          <a:p>
            <a:endParaRPr lang="en-US" dirty="0"/>
          </a:p>
        </p:txBody>
      </p:sp>
      <p:pic>
        <p:nvPicPr>
          <p:cNvPr id="4" name="Picture 3" descr="Investig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642918"/>
            <a:ext cx="1643074" cy="2357454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 of Investigation Cont’d…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Investigation relating to other Sector Regulators or any Government department that exercises functions of prudential or economic regulation.</a:t>
            </a:r>
          </a:p>
          <a:p>
            <a:pPr algn="just"/>
            <a:r>
              <a:rPr lang="en-US" dirty="0" smtClean="0"/>
              <a:t>Bank of Botswana</a:t>
            </a:r>
          </a:p>
          <a:p>
            <a:pPr algn="just"/>
            <a:r>
              <a:rPr lang="en-US" dirty="0" smtClean="0"/>
              <a:t>BTA</a:t>
            </a:r>
          </a:p>
          <a:p>
            <a:pPr algn="just"/>
            <a:r>
              <a:rPr lang="en-US" dirty="0" smtClean="0"/>
              <a:t>NBFIRA</a:t>
            </a:r>
          </a:p>
          <a:p>
            <a:pPr algn="just"/>
            <a:r>
              <a:rPr lang="en-US" dirty="0" smtClean="0"/>
              <a:t>CAAB</a:t>
            </a:r>
          </a:p>
          <a:p>
            <a:pPr algn="just"/>
            <a:r>
              <a:rPr lang="en-US" dirty="0" smtClean="0"/>
              <a:t>ROCIP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Corporate Leniency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Immunity granted by the Commission to a self confessing cartel member for its participation in cartel activity under investigation </a:t>
            </a:r>
          </a:p>
          <a:p>
            <a:r>
              <a:rPr lang="en-US" dirty="0" smtClean="0"/>
              <a:t>How does it work?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9CBCF-2C80-47CE-B879-9D17AAB18B7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2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etitionAutho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CompetitionAuthority</Template>
  <TotalTime>110</TotalTime>
  <Words>728</Words>
  <Application>Microsoft Office PowerPoint</Application>
  <PresentationFormat>On-screen Show (4:3)</PresentationFormat>
  <Paragraphs>109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CompetitionAuthority</vt:lpstr>
      <vt:lpstr>INVESTIGATION AND ENFORCEMENT Presentation by  Duncan T. Morotsi  15th March 2012 </vt:lpstr>
      <vt:lpstr>Presentation Outline</vt:lpstr>
      <vt:lpstr>Introduction</vt:lpstr>
      <vt:lpstr>What Triggers An Investigation</vt:lpstr>
      <vt:lpstr>What do we Investigate?</vt:lpstr>
      <vt:lpstr>What do we Investigate Cont’d…</vt:lpstr>
      <vt:lpstr>Process of Investigation</vt:lpstr>
      <vt:lpstr>Process of Investigation Cont’d…</vt:lpstr>
      <vt:lpstr>Corporate Leniency Policy</vt:lpstr>
      <vt:lpstr>Interim Relief </vt:lpstr>
      <vt:lpstr>What is the punishment for Infringement of the Competition Act?</vt:lpstr>
      <vt:lpstr>What is the punishment for Infringement of the Competition Act? Cont’d…</vt:lpstr>
      <vt:lpstr>What is the punishment for Infringement of the Competition Act? Cont’d…</vt:lpstr>
      <vt:lpstr>Enforcement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can easily go here!</dc:title>
  <dc:creator>PETROMAS</dc:creator>
  <cp:lastModifiedBy>Gladys Ramadi</cp:lastModifiedBy>
  <cp:revision>18</cp:revision>
  <dcterms:created xsi:type="dcterms:W3CDTF">2012-03-14T07:05:22Z</dcterms:created>
  <dcterms:modified xsi:type="dcterms:W3CDTF">2014-12-11T12:53:51Z</dcterms:modified>
</cp:coreProperties>
</file>